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slide+xml" PartName="/ppt/slides/slide52.xml"/>
  <Override ContentType="application/vnd.openxmlformats-officedocument.presentationml.slide+xml" PartName="/ppt/slides/slide53.xml"/>
  <Override ContentType="application/vnd.openxmlformats-officedocument.presentationml.slide+xml" PartName="/ppt/slides/slide54.xml"/>
  <Override ContentType="application/vnd.openxmlformats-officedocument.presentationml.slide+xml" PartName="/ppt/slides/slide55.xml"/>
  <Override ContentType="application/vnd.openxmlformats-officedocument.presentationml.slide+xml" PartName="/ppt/slides/slide56.xml"/>
  <Override ContentType="application/vnd.openxmlformats-officedocument.presentationml.slide+xml" PartName="/ppt/slides/slide57.xml"/>
  <Override ContentType="application/vnd.openxmlformats-officedocument.presentationml.slide+xml" PartName="/ppt/slides/slide58.xml"/>
  <Override ContentType="application/vnd.openxmlformats-officedocument.presentationml.slide+xml" PartName="/ppt/slides/slide59.xml"/>
  <Override ContentType="application/vnd.openxmlformats-officedocument.presentationml.slide+xml" PartName="/ppt/slides/slide60.xml"/>
  <Override ContentType="application/vnd.openxmlformats-officedocument.presentationml.slide+xml" PartName="/ppt/slides/slide61.xml"/>
  <Override ContentType="application/vnd.openxmlformats-officedocument.presentationml.slide+xml" PartName="/ppt/slides/slide62.xml"/>
  <Override ContentType="application/vnd.openxmlformats-officedocument.presentationml.slide+xml" PartName="/ppt/slides/slide63.xml"/>
  <Override ContentType="application/vnd.openxmlformats-officedocument.presentationml.slide+xml" PartName="/ppt/slides/slide64.xml"/>
  <Override ContentType="application/vnd.openxmlformats-officedocument.presentationml.slide+xml" PartName="/ppt/slides/slide65.xml"/>
  <Override ContentType="application/vnd.openxmlformats-officedocument.presentationml.slide+xml" PartName="/ppt/slides/slide66.xml"/>
  <Override ContentType="application/vnd.openxmlformats-officedocument.presentationml.slide+xml" PartName="/ppt/slides/slide67.xml"/>
  <Override ContentType="application/vnd.openxmlformats-officedocument.presentationml.slide+xml" PartName="/ppt/slides/slide68.xml"/>
  <Override ContentType="application/vnd.openxmlformats-officedocument.presentationml.slide+xml" PartName="/ppt/slides/slide69.xml"/>
  <Override ContentType="application/vnd.openxmlformats-officedocument.presentationml.slide+xml" PartName="/ppt/slides/slide70.xml"/>
  <Override ContentType="application/vnd.openxmlformats-officedocument.presentationml.slide+xml" PartName="/ppt/slides/slide71.xml"/>
  <Override ContentType="application/vnd.openxmlformats-officedocument.presentationml.slide+xml" PartName="/ppt/slides/slide72.xml"/>
  <Override ContentType="application/vnd.openxmlformats-officedocument.presentationml.slide+xml" PartName="/ppt/slides/slide73.xml"/>
  <Override ContentType="application/vnd.openxmlformats-officedocument.presentationml.slide+xml" PartName="/ppt/slides/slide74.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77.xml"/>
  <Override ContentType="application/vnd.openxmlformats-officedocument.presentationml.slide+xml" PartName="/ppt/slides/slide78.xml"/>
  <Override ContentType="application/vnd.openxmlformats-officedocument.presentationml.slide+xml" PartName="/ppt/slides/slide79.xml"/>
  <Override ContentType="application/vnd.openxmlformats-officedocument.presentationml.slide+xml" PartName="/ppt/slides/slide8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Lst>
  <p:sldSz cx="18288000" cy="10287000"/>
  <p:notesSz cx="6858000" cy="9144000"/>
  <p:embeddedFontLst>
    <p:embeddedFont>
      <p:font typeface="Clear Sans Bold Italics" charset="1" panose="020B0803030202090304"/>
      <p:regular r:id="rId86"/>
    </p:embeddedFont>
    <p:embeddedFont>
      <p:font typeface="Canva Sans Bold" charset="1" panose="020B0803030501040103"/>
      <p:regular r:id="rId87"/>
    </p:embeddedFont>
    <p:embeddedFont>
      <p:font typeface="Clear Sans" charset="1" panose="020B0503030202020304"/>
      <p:regular r:id="rId88"/>
    </p:embeddedFont>
    <p:embeddedFont>
      <p:font typeface="Clear Sans Bold" charset="1" panose="020B0803030202020304"/>
      <p:regular r:id="rId89"/>
    </p:embeddedFont>
    <p:embeddedFont>
      <p:font typeface="Canva Sans" charset="1" panose="020B0503030501040103"/>
      <p:regular r:id="rId90"/>
    </p:embeddedFont>
    <p:embeddedFont>
      <p:font typeface="Arimo Bold" charset="1" panose="020B0704020202020204"/>
      <p:regular r:id="rId91"/>
    </p:embeddedFont>
    <p:embeddedFont>
      <p:font typeface="Arimo" charset="1" panose="020B0604020202020204"/>
      <p:regular r:id="rId92"/>
    </p:embeddedFont>
    <p:embeddedFont>
      <p:font typeface="Montserrat Bold" charset="1" panose="00000800000000000000"/>
      <p:regular r:id="rId9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slides/slide50.xml" Type="http://schemas.openxmlformats.org/officeDocument/2006/relationships/slide"/><Relationship Id="rId56" Target="slides/slide51.xml" Type="http://schemas.openxmlformats.org/officeDocument/2006/relationships/slide"/><Relationship Id="rId57" Target="slides/slide52.xml" Type="http://schemas.openxmlformats.org/officeDocument/2006/relationships/slide"/><Relationship Id="rId58" Target="slides/slide53.xml" Type="http://schemas.openxmlformats.org/officeDocument/2006/relationships/slide"/><Relationship Id="rId59" Target="slides/slide54.xml" Type="http://schemas.openxmlformats.org/officeDocument/2006/relationships/slide"/><Relationship Id="rId6" Target="slides/slide1.xml" Type="http://schemas.openxmlformats.org/officeDocument/2006/relationships/slide"/><Relationship Id="rId60" Target="slides/slide55.xml" Type="http://schemas.openxmlformats.org/officeDocument/2006/relationships/slide"/><Relationship Id="rId61" Target="slides/slide56.xml" Type="http://schemas.openxmlformats.org/officeDocument/2006/relationships/slide"/><Relationship Id="rId62" Target="slides/slide57.xml" Type="http://schemas.openxmlformats.org/officeDocument/2006/relationships/slide"/><Relationship Id="rId63" Target="slides/slide58.xml" Type="http://schemas.openxmlformats.org/officeDocument/2006/relationships/slide"/><Relationship Id="rId64" Target="slides/slide59.xml" Type="http://schemas.openxmlformats.org/officeDocument/2006/relationships/slide"/><Relationship Id="rId65" Target="slides/slide60.xml" Type="http://schemas.openxmlformats.org/officeDocument/2006/relationships/slide"/><Relationship Id="rId66" Target="slides/slide61.xml" Type="http://schemas.openxmlformats.org/officeDocument/2006/relationships/slide"/><Relationship Id="rId67" Target="slides/slide62.xml" Type="http://schemas.openxmlformats.org/officeDocument/2006/relationships/slide"/><Relationship Id="rId68" Target="slides/slide63.xml" Type="http://schemas.openxmlformats.org/officeDocument/2006/relationships/slide"/><Relationship Id="rId69" Target="slides/slide64.xml" Type="http://schemas.openxmlformats.org/officeDocument/2006/relationships/slide"/><Relationship Id="rId7" Target="slides/slide2.xml" Type="http://schemas.openxmlformats.org/officeDocument/2006/relationships/slide"/><Relationship Id="rId70" Target="slides/slide65.xml" Type="http://schemas.openxmlformats.org/officeDocument/2006/relationships/slide"/><Relationship Id="rId71" Target="slides/slide66.xml" Type="http://schemas.openxmlformats.org/officeDocument/2006/relationships/slide"/><Relationship Id="rId72" Target="slides/slide67.xml" Type="http://schemas.openxmlformats.org/officeDocument/2006/relationships/slide"/><Relationship Id="rId73" Target="slides/slide68.xml" Type="http://schemas.openxmlformats.org/officeDocument/2006/relationships/slide"/><Relationship Id="rId74" Target="slides/slide69.xml" Type="http://schemas.openxmlformats.org/officeDocument/2006/relationships/slide"/><Relationship Id="rId75" Target="slides/slide70.xml" Type="http://schemas.openxmlformats.org/officeDocument/2006/relationships/slide"/><Relationship Id="rId76" Target="slides/slide71.xml" Type="http://schemas.openxmlformats.org/officeDocument/2006/relationships/slide"/><Relationship Id="rId77" Target="slides/slide72.xml" Type="http://schemas.openxmlformats.org/officeDocument/2006/relationships/slide"/><Relationship Id="rId78" Target="slides/slide73.xml" Type="http://schemas.openxmlformats.org/officeDocument/2006/relationships/slide"/><Relationship Id="rId79" Target="slides/slide74.xml" Type="http://schemas.openxmlformats.org/officeDocument/2006/relationships/slide"/><Relationship Id="rId8" Target="slides/slide3.xml" Type="http://schemas.openxmlformats.org/officeDocument/2006/relationships/slide"/><Relationship Id="rId80" Target="slides/slide75.xml" Type="http://schemas.openxmlformats.org/officeDocument/2006/relationships/slide"/><Relationship Id="rId81" Target="slides/slide76.xml" Type="http://schemas.openxmlformats.org/officeDocument/2006/relationships/slide"/><Relationship Id="rId82" Target="slides/slide77.xml" Type="http://schemas.openxmlformats.org/officeDocument/2006/relationships/slide"/><Relationship Id="rId83" Target="slides/slide78.xml" Type="http://schemas.openxmlformats.org/officeDocument/2006/relationships/slide"/><Relationship Id="rId84" Target="slides/slide79.xml" Type="http://schemas.openxmlformats.org/officeDocument/2006/relationships/slide"/><Relationship Id="rId85" Target="slides/slide80.xml" Type="http://schemas.openxmlformats.org/officeDocument/2006/relationships/slide"/><Relationship Id="rId86" Target="fonts/font86.fntdata" Type="http://schemas.openxmlformats.org/officeDocument/2006/relationships/font"/><Relationship Id="rId87" Target="fonts/font87.fntdata" Type="http://schemas.openxmlformats.org/officeDocument/2006/relationships/font"/><Relationship Id="rId88" Target="fonts/font88.fntdata" Type="http://schemas.openxmlformats.org/officeDocument/2006/relationships/font"/><Relationship Id="rId89" Target="fonts/font89.fntdata" Type="http://schemas.openxmlformats.org/officeDocument/2006/relationships/font"/><Relationship Id="rId9" Target="slides/slide4.xml" Type="http://schemas.openxmlformats.org/officeDocument/2006/relationships/slide"/><Relationship Id="rId90" Target="fonts/font90.fntdata" Type="http://schemas.openxmlformats.org/officeDocument/2006/relationships/font"/><Relationship Id="rId91" Target="fonts/font91.fntdata" Type="http://schemas.openxmlformats.org/officeDocument/2006/relationships/font"/><Relationship Id="rId92" Target="fonts/font92.fntdata" Type="http://schemas.openxmlformats.org/officeDocument/2006/relationships/font"/><Relationship Id="rId93" Target="fonts/font93.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svg>
</file>

<file path=ppt/media/image46.png>
</file>

<file path=ppt/media/image47.png>
</file>

<file path=ppt/media/image48.png>
</file>

<file path=ppt/media/image49.png>
</file>

<file path=ppt/media/image5.png>
</file>

<file path=ppt/media/image50.png>
</file>

<file path=ppt/media/image51.svg>
</file>

<file path=ppt/media/image52.jpeg>
</file>

<file path=ppt/media/image53.gif>
</file>

<file path=ppt/media/image54.jpeg>
</file>

<file path=ppt/media/image55.jpeg>
</file>

<file path=ppt/media/image56.jpeg>
</file>

<file path=ppt/media/image57.gif>
</file>

<file path=ppt/media/image58.jpeg>
</file>

<file path=ppt/media/image59.gif>
</file>

<file path=ppt/media/image6.png>
</file>

<file path=ppt/media/image60.gif>
</file>

<file path=ppt/media/image61.png>
</file>

<file path=ppt/media/image62.png>
</file>

<file path=ppt/media/image63.gif>
</file>

<file path=ppt/media/image64.png>
</file>

<file path=ppt/media/image65.svg>
</file>

<file path=ppt/media/image66.png>
</file>

<file path=ppt/media/image67.jpeg>
</file>

<file path=ppt/media/image68.jpeg>
</file>

<file path=ppt/media/image69.png>
</file>

<file path=ppt/media/image7.png>
</file>

<file path=ppt/media/image70.png>
</file>

<file path=ppt/media/image71.png>
</file>

<file path=ppt/media/image72.svg>
</file>

<file path=ppt/media/image73.png>
</file>

<file path=ppt/media/image74.png>
</file>

<file path=ppt/media/image75.png>
</file>

<file path=ppt/media/image76.sv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34.jpe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 Id="rId3" Target="../media/image37.pn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2.pn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3.pn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4.png" Type="http://schemas.openxmlformats.org/officeDocument/2006/relationships/image"/><Relationship Id="rId3" Target="../media/image4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6.png" Type="http://schemas.openxmlformats.org/officeDocument/2006/relationships/image"/></Relationships>
</file>

<file path=ppt/slides/_rels/slide5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7.png" Type="http://schemas.openxmlformats.org/officeDocument/2006/relationships/image"/></Relationships>
</file>

<file path=ppt/slides/_rels/slide5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8.png" Type="http://schemas.openxmlformats.org/officeDocument/2006/relationships/image"/></Relationships>
</file>

<file path=ppt/slides/_rels/slide5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s>
</file>

<file path=ppt/slides/_rels/slide5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9.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 Id="rId5" Target="https://fastdl.mongodb.org/windows/mongodb-windows-x86_64-7.0.5-signed.msi" TargetMode="External" Type="http://schemas.openxmlformats.org/officeDocument/2006/relationships/hyperlink"/><Relationship Id="rId6" Target="https://downloads.mongodb.com/compass/mongosh-2.1.5-x64.msi" TargetMode="External" Type="http://schemas.openxmlformats.org/officeDocument/2006/relationships/hyperlink"/></Relationships>
</file>

<file path=ppt/slides/_rels/slide5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2.jpeg" Type="http://schemas.openxmlformats.org/officeDocument/2006/relationships/image"/><Relationship Id="rId3" Target="../media/image53.gif" Type="http://schemas.openxmlformats.org/officeDocument/2006/relationships/image"/></Relationships>
</file>

<file path=ppt/slides/_rels/slide5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3.gif" Type="http://schemas.openxmlformats.org/officeDocument/2006/relationships/image"/><Relationship Id="rId3" Target="../media/image54.jpeg" Type="http://schemas.openxmlformats.org/officeDocument/2006/relationships/image"/></Relationships>
</file>

<file path=ppt/slides/_rels/slide5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5.jpeg" Type="http://schemas.openxmlformats.org/officeDocument/2006/relationships/image"/></Relationships>
</file>

<file path=ppt/slides/_rels/slide5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6.jpeg" Type="http://schemas.openxmlformats.org/officeDocument/2006/relationships/image"/><Relationship Id="rId3" Target="../media/image53.gif" Type="http://schemas.openxmlformats.org/officeDocument/2006/relationships/image"/><Relationship Id="rId4" Target="../media/image57.gif" Type="http://schemas.openxmlformats.org/officeDocument/2006/relationships/image"/></Relationships>
</file>

<file path=ppt/slides/_rels/slide5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8.jpeg" Type="http://schemas.openxmlformats.org/officeDocument/2006/relationships/image"/><Relationship Id="rId3" Target="../media/image59.gif" Type="http://schemas.openxmlformats.org/officeDocument/2006/relationships/image"/><Relationship Id="rId4" Target="../media/image60.gif"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6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1.png" Type="http://schemas.openxmlformats.org/officeDocument/2006/relationships/image"/><Relationship Id="rId3" Target="../media/image62.png" Type="http://schemas.openxmlformats.org/officeDocument/2006/relationships/image"/><Relationship Id="rId4" Target="../media/image63.gif" Type="http://schemas.openxmlformats.org/officeDocument/2006/relationships/image"/><Relationship Id="rId5" Target="../media/image64.png" Type="http://schemas.openxmlformats.org/officeDocument/2006/relationships/image"/><Relationship Id="rId6" Target="../media/image65.svg" Type="http://schemas.openxmlformats.org/officeDocument/2006/relationships/image"/></Relationships>
</file>

<file path=ppt/slides/_rels/slide6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6.png" Type="http://schemas.openxmlformats.org/officeDocument/2006/relationships/image"/><Relationship Id="rId3" Target="../media/image53.gif" Type="http://schemas.openxmlformats.org/officeDocument/2006/relationships/image"/></Relationships>
</file>

<file path=ppt/slides/_rels/slide6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7.jpeg" Type="http://schemas.openxmlformats.org/officeDocument/2006/relationships/image"/><Relationship Id="rId3" Target="../media/image53.gif" Type="http://schemas.openxmlformats.org/officeDocument/2006/relationships/image"/></Relationships>
</file>

<file path=ppt/slides/_rels/slide6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3.gif" Type="http://schemas.openxmlformats.org/officeDocument/2006/relationships/image"/><Relationship Id="rId3" Target="../media/image64.png" Type="http://schemas.openxmlformats.org/officeDocument/2006/relationships/image"/><Relationship Id="rId4" Target="../media/image65.svg" Type="http://schemas.openxmlformats.org/officeDocument/2006/relationships/image"/><Relationship Id="rId5" Target="../media/image68.jpeg" Type="http://schemas.openxmlformats.org/officeDocument/2006/relationships/image"/><Relationship Id="rId6" Target="../media/image53.gif" Type="http://schemas.openxmlformats.org/officeDocument/2006/relationships/image"/><Relationship Id="rId7" Target="../media/image69.png" Type="http://schemas.openxmlformats.org/officeDocument/2006/relationships/image"/></Relationships>
</file>

<file path=ppt/slides/_rels/slide6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0.png" Type="http://schemas.openxmlformats.org/officeDocument/2006/relationships/image"/><Relationship Id="rId3" Target="../media/image71.png" Type="http://schemas.openxmlformats.org/officeDocument/2006/relationships/image"/><Relationship Id="rId4" Target="../media/image72.svg" Type="http://schemas.openxmlformats.org/officeDocument/2006/relationships/image"/></Relationships>
</file>

<file path=ppt/slides/_rels/slide6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3.png" Type="http://schemas.openxmlformats.org/officeDocument/2006/relationships/image"/><Relationship Id="rId3" Target="../media/image53.gif" Type="http://schemas.openxmlformats.org/officeDocument/2006/relationships/image"/><Relationship Id="rId4" Target="../media/image59.gif" Type="http://schemas.openxmlformats.org/officeDocument/2006/relationships/image"/><Relationship Id="rId5" Target="../media/image63.gif" Type="http://schemas.openxmlformats.org/officeDocument/2006/relationships/image"/></Relationships>
</file>

<file path=ppt/slides/_rels/slide6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4.png" Type="http://schemas.openxmlformats.org/officeDocument/2006/relationships/image"/><Relationship Id="rId3" Target="../media/image75.png" Type="http://schemas.openxmlformats.org/officeDocument/2006/relationships/image"/><Relationship Id="rId4" Target="../media/image76.svg" Type="http://schemas.openxmlformats.org/officeDocument/2006/relationships/image"/></Relationships>
</file>

<file path=ppt/slides/_rels/slide6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s>
</file>

<file path=ppt/slides/_rels/slide6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7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s>
</file>

<file path=ppt/slides/_rels/slide7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7.png" Type="http://schemas.openxmlformats.org/officeDocument/2006/relationships/image"/><Relationship Id="rId3" Target="../media/image78.png" Type="http://schemas.openxmlformats.org/officeDocument/2006/relationships/image"/></Relationships>
</file>

<file path=ppt/slides/_rels/slide7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9.png" Type="http://schemas.openxmlformats.org/officeDocument/2006/relationships/image"/><Relationship Id="rId3" Target="../media/image80.png" Type="http://schemas.openxmlformats.org/officeDocument/2006/relationships/image"/><Relationship Id="rId4" Target="../media/image81.png" Type="http://schemas.openxmlformats.org/officeDocument/2006/relationships/image"/><Relationship Id="rId5" Target="../media/image82.png" Type="http://schemas.openxmlformats.org/officeDocument/2006/relationships/image"/><Relationship Id="rId6" Target="../media/image83.png" Type="http://schemas.openxmlformats.org/officeDocument/2006/relationships/image"/></Relationships>
</file>

<file path=ppt/slides/_rels/slide7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 Id="rId4" Target="../media/image84.png" Type="http://schemas.openxmlformats.org/officeDocument/2006/relationships/image"/><Relationship Id="rId5" Target="../media/image8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4993205" cy="1946690"/>
          </a:xfrm>
          <a:custGeom>
            <a:avLst/>
            <a:gdLst/>
            <a:ahLst/>
            <a:cxnLst/>
            <a:rect r="r" b="b" t="t" l="l"/>
            <a:pathLst>
              <a:path h="1946690" w="4993205">
                <a:moveTo>
                  <a:pt x="0" y="0"/>
                </a:moveTo>
                <a:lnTo>
                  <a:pt x="4993205" y="0"/>
                </a:lnTo>
                <a:lnTo>
                  <a:pt x="4993205" y="1946690"/>
                </a:lnTo>
                <a:lnTo>
                  <a:pt x="0" y="1946690"/>
                </a:lnTo>
                <a:lnTo>
                  <a:pt x="0" y="0"/>
                </a:lnTo>
                <a:close/>
              </a:path>
            </a:pathLst>
          </a:custGeom>
          <a:blipFill>
            <a:blip r:embed="rId2"/>
            <a:stretch>
              <a:fillRect l="0" t="0" r="0" b="0"/>
            </a:stretch>
          </a:blipFill>
        </p:spPr>
      </p:sp>
      <p:sp>
        <p:nvSpPr>
          <p:cNvPr name="Freeform 3" id="3"/>
          <p:cNvSpPr/>
          <p:nvPr/>
        </p:nvSpPr>
        <p:spPr>
          <a:xfrm flipH="false" flipV="false" rot="0">
            <a:off x="14653327" y="-8172"/>
            <a:ext cx="3659406" cy="1954862"/>
          </a:xfrm>
          <a:custGeom>
            <a:avLst/>
            <a:gdLst/>
            <a:ahLst/>
            <a:cxnLst/>
            <a:rect r="r" b="b" t="t" l="l"/>
            <a:pathLst>
              <a:path h="1954862" w="3659406">
                <a:moveTo>
                  <a:pt x="0" y="0"/>
                </a:moveTo>
                <a:lnTo>
                  <a:pt x="3659406" y="0"/>
                </a:lnTo>
                <a:lnTo>
                  <a:pt x="3659406" y="1954862"/>
                </a:lnTo>
                <a:lnTo>
                  <a:pt x="0" y="1954862"/>
                </a:lnTo>
                <a:lnTo>
                  <a:pt x="0" y="0"/>
                </a:lnTo>
                <a:close/>
              </a:path>
            </a:pathLst>
          </a:custGeom>
          <a:blipFill>
            <a:blip r:embed="rId3"/>
            <a:stretch>
              <a:fillRect l="0" t="0" r="0" b="0"/>
            </a:stretch>
          </a:blipFill>
        </p:spPr>
      </p:sp>
      <p:sp>
        <p:nvSpPr>
          <p:cNvPr name="Freeform 4" id="4"/>
          <p:cNvSpPr/>
          <p:nvPr/>
        </p:nvSpPr>
        <p:spPr>
          <a:xfrm flipH="false" flipV="false" rot="0">
            <a:off x="219564" y="1686475"/>
            <a:ext cx="17848872" cy="8306396"/>
          </a:xfrm>
          <a:custGeom>
            <a:avLst/>
            <a:gdLst/>
            <a:ahLst/>
            <a:cxnLst/>
            <a:rect r="r" b="b" t="t" l="l"/>
            <a:pathLst>
              <a:path h="8306396" w="17848872">
                <a:moveTo>
                  <a:pt x="0" y="0"/>
                </a:moveTo>
                <a:lnTo>
                  <a:pt x="17848872" y="0"/>
                </a:lnTo>
                <a:lnTo>
                  <a:pt x="17848872" y="8306397"/>
                </a:lnTo>
                <a:lnTo>
                  <a:pt x="0" y="8306397"/>
                </a:lnTo>
                <a:lnTo>
                  <a:pt x="0" y="0"/>
                </a:lnTo>
                <a:close/>
              </a:path>
            </a:pathLst>
          </a:custGeom>
          <a:blipFill>
            <a:blip r:embed="rId4"/>
            <a:stretch>
              <a:fillRect l="0" t="-819" r="-585" b="-2386"/>
            </a:stretch>
          </a:blipFill>
        </p:spPr>
      </p:sp>
      <p:sp>
        <p:nvSpPr>
          <p:cNvPr name="TextBox 5" id="5"/>
          <p:cNvSpPr txBox="true"/>
          <p:nvPr/>
        </p:nvSpPr>
        <p:spPr>
          <a:xfrm rot="0">
            <a:off x="3634673" y="9182100"/>
            <a:ext cx="11018654" cy="606413"/>
          </a:xfrm>
          <a:prstGeom prst="rect">
            <a:avLst/>
          </a:prstGeom>
        </p:spPr>
        <p:txBody>
          <a:bodyPr anchor="t" rtlCol="false" tIns="0" lIns="0" bIns="0" rIns="0">
            <a:spAutoFit/>
          </a:bodyPr>
          <a:lstStyle/>
          <a:p>
            <a:pPr algn="ctr">
              <a:lnSpc>
                <a:spcPts val="4900"/>
              </a:lnSpc>
            </a:pPr>
            <a:r>
              <a:rPr lang="en-US" b="true" sz="3500" i="true">
                <a:solidFill>
                  <a:srgbClr val="FFFFFF"/>
                </a:solidFill>
                <a:latin typeface="Clear Sans Bold Italics"/>
                <a:ea typeface="Clear Sans Bold Italics"/>
                <a:cs typeface="Clear Sans Bold Italics"/>
                <a:sym typeface="Clear Sans Bold Italics"/>
              </a:rPr>
              <a:t>PROMO : 2024-2025</a:t>
            </a:r>
          </a:p>
        </p:txBody>
      </p:sp>
      <p:sp>
        <p:nvSpPr>
          <p:cNvPr name="TextBox 6" id="6"/>
          <p:cNvSpPr txBox="true"/>
          <p:nvPr/>
        </p:nvSpPr>
        <p:spPr>
          <a:xfrm rot="0">
            <a:off x="8501991" y="1851440"/>
            <a:ext cx="333772"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68757"/>
            <a:ext cx="18288000" cy="10218243"/>
          </a:xfrm>
          <a:custGeom>
            <a:avLst/>
            <a:gdLst/>
            <a:ahLst/>
            <a:cxnLst/>
            <a:rect r="r" b="b" t="t" l="l"/>
            <a:pathLst>
              <a:path h="10218243" w="18288000">
                <a:moveTo>
                  <a:pt x="0" y="0"/>
                </a:moveTo>
                <a:lnTo>
                  <a:pt x="18288000" y="0"/>
                </a:lnTo>
                <a:lnTo>
                  <a:pt x="18288000" y="10218243"/>
                </a:lnTo>
                <a:lnTo>
                  <a:pt x="0" y="10218243"/>
                </a:lnTo>
                <a:lnTo>
                  <a:pt x="0" y="0"/>
                </a:lnTo>
                <a:close/>
              </a:path>
            </a:pathLst>
          </a:custGeom>
          <a:blipFill>
            <a:blip r:embed="rId2"/>
            <a:stretch>
              <a:fillRect l="-338" t="0" r="-338"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9531" y="0"/>
            <a:ext cx="18347531" cy="10253730"/>
          </a:xfrm>
          <a:custGeom>
            <a:avLst/>
            <a:gdLst/>
            <a:ahLst/>
            <a:cxnLst/>
            <a:rect r="r" b="b" t="t" l="l"/>
            <a:pathLst>
              <a:path h="10253730" w="18347531">
                <a:moveTo>
                  <a:pt x="0" y="0"/>
                </a:moveTo>
                <a:lnTo>
                  <a:pt x="18347531" y="0"/>
                </a:lnTo>
                <a:lnTo>
                  <a:pt x="18347531" y="10253730"/>
                </a:lnTo>
                <a:lnTo>
                  <a:pt x="0" y="10253730"/>
                </a:lnTo>
                <a:lnTo>
                  <a:pt x="0" y="0"/>
                </a:lnTo>
                <a:close/>
              </a:path>
            </a:pathLst>
          </a:custGeom>
          <a:blipFill>
            <a:blip r:embed="rId2"/>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350"/>
            <a:ext cx="18288000" cy="10278650"/>
          </a:xfrm>
          <a:custGeom>
            <a:avLst/>
            <a:gdLst/>
            <a:ahLst/>
            <a:cxnLst/>
            <a:rect r="r" b="b" t="t" l="l"/>
            <a:pathLst>
              <a:path h="10278650" w="18288000">
                <a:moveTo>
                  <a:pt x="0" y="0"/>
                </a:moveTo>
                <a:lnTo>
                  <a:pt x="18288000" y="0"/>
                </a:lnTo>
                <a:lnTo>
                  <a:pt x="18288000" y="10278650"/>
                </a:lnTo>
                <a:lnTo>
                  <a:pt x="0" y="10278650"/>
                </a:lnTo>
                <a:lnTo>
                  <a:pt x="0" y="0"/>
                </a:lnTo>
                <a:close/>
              </a:path>
            </a:pathLst>
          </a:custGeom>
          <a:blipFill>
            <a:blip r:embed="rId2"/>
            <a:stretch>
              <a:fillRect l="-1082" t="0" r="-1082"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22591" y="104245"/>
            <a:ext cx="18288000" cy="10078510"/>
          </a:xfrm>
          <a:custGeom>
            <a:avLst/>
            <a:gdLst/>
            <a:ahLst/>
            <a:cxnLst/>
            <a:rect r="r" b="b" t="t" l="l"/>
            <a:pathLst>
              <a:path h="10078510" w="18288000">
                <a:moveTo>
                  <a:pt x="0" y="0"/>
                </a:moveTo>
                <a:lnTo>
                  <a:pt x="18288000" y="0"/>
                </a:lnTo>
                <a:lnTo>
                  <a:pt x="18288000" y="10078510"/>
                </a:lnTo>
                <a:lnTo>
                  <a:pt x="0" y="10078510"/>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893" t="0" r="-4893"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74028"/>
            <a:ext cx="18288000" cy="10212972"/>
          </a:xfrm>
          <a:custGeom>
            <a:avLst/>
            <a:gdLst/>
            <a:ahLst/>
            <a:cxnLst/>
            <a:rect r="r" b="b" t="t" l="l"/>
            <a:pathLst>
              <a:path h="10212972" w="18288000">
                <a:moveTo>
                  <a:pt x="0" y="0"/>
                </a:moveTo>
                <a:lnTo>
                  <a:pt x="18288000" y="0"/>
                </a:lnTo>
                <a:lnTo>
                  <a:pt x="18288000" y="10212972"/>
                </a:lnTo>
                <a:lnTo>
                  <a:pt x="0" y="10212972"/>
                </a:lnTo>
                <a:lnTo>
                  <a:pt x="0" y="0"/>
                </a:lnTo>
                <a:close/>
              </a:path>
            </a:pathLst>
          </a:custGeom>
          <a:blipFill>
            <a:blip r:embed="rId2"/>
            <a:stretch>
              <a:fillRect l="-365" t="0" r="-365"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79313"/>
            <a:ext cx="18431210" cy="10207687"/>
          </a:xfrm>
          <a:custGeom>
            <a:avLst/>
            <a:gdLst/>
            <a:ahLst/>
            <a:cxnLst/>
            <a:rect r="r" b="b" t="t" l="l"/>
            <a:pathLst>
              <a:path h="10207687" w="18431210">
                <a:moveTo>
                  <a:pt x="0" y="0"/>
                </a:moveTo>
                <a:lnTo>
                  <a:pt x="18431210" y="0"/>
                </a:lnTo>
                <a:lnTo>
                  <a:pt x="18431210" y="10207687"/>
                </a:lnTo>
                <a:lnTo>
                  <a:pt x="0" y="10207687"/>
                </a:lnTo>
                <a:lnTo>
                  <a:pt x="0" y="0"/>
                </a:lnTo>
                <a:close/>
              </a:path>
            </a:pathLst>
          </a:custGeom>
          <a:blipFill>
            <a:blip r:embed="rId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78361"/>
          </a:xfrm>
          <a:custGeom>
            <a:avLst/>
            <a:gdLst/>
            <a:ahLst/>
            <a:cxnLst/>
            <a:rect r="r" b="b" t="t" l="l"/>
            <a:pathLst>
              <a:path h="10278361" w="18288000">
                <a:moveTo>
                  <a:pt x="0" y="0"/>
                </a:moveTo>
                <a:lnTo>
                  <a:pt x="18288000" y="0"/>
                </a:lnTo>
                <a:lnTo>
                  <a:pt x="18288000" y="10278361"/>
                </a:lnTo>
                <a:lnTo>
                  <a:pt x="0" y="10278361"/>
                </a:lnTo>
                <a:lnTo>
                  <a:pt x="0" y="0"/>
                </a:lnTo>
                <a:close/>
              </a:path>
            </a:pathLst>
          </a:custGeom>
          <a:blipFill>
            <a:blip r:embed="rId2"/>
            <a:stretch>
              <a:fillRect l="-700" t="0" r="-70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0863" y="0"/>
            <a:ext cx="18569725" cy="10287000"/>
          </a:xfrm>
          <a:custGeom>
            <a:avLst/>
            <a:gdLst/>
            <a:ahLst/>
            <a:cxnLst/>
            <a:rect r="r" b="b" t="t" l="l"/>
            <a:pathLst>
              <a:path h="10287000" w="18569725">
                <a:moveTo>
                  <a:pt x="0" y="0"/>
                </a:moveTo>
                <a:lnTo>
                  <a:pt x="18569726" y="0"/>
                </a:lnTo>
                <a:lnTo>
                  <a:pt x="18569726" y="10287000"/>
                </a:lnTo>
                <a:lnTo>
                  <a:pt x="0" y="10287000"/>
                </a:lnTo>
                <a:lnTo>
                  <a:pt x="0" y="0"/>
                </a:lnTo>
                <a:close/>
              </a:path>
            </a:pathLst>
          </a:custGeom>
          <a:blipFill>
            <a:blip r:embed="rId2"/>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41242"/>
            <a:ext cx="18361912" cy="10245758"/>
          </a:xfrm>
          <a:custGeom>
            <a:avLst/>
            <a:gdLst/>
            <a:ahLst/>
            <a:cxnLst/>
            <a:rect r="r" b="b" t="t" l="l"/>
            <a:pathLst>
              <a:path h="10245758" w="18361912">
                <a:moveTo>
                  <a:pt x="0" y="0"/>
                </a:moveTo>
                <a:lnTo>
                  <a:pt x="18361912" y="0"/>
                </a:lnTo>
                <a:lnTo>
                  <a:pt x="18361912" y="10245758"/>
                </a:lnTo>
                <a:lnTo>
                  <a:pt x="0" y="10245758"/>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81836" y="3549481"/>
            <a:ext cx="18469836" cy="2873150"/>
          </a:xfrm>
          <a:custGeom>
            <a:avLst/>
            <a:gdLst/>
            <a:ahLst/>
            <a:cxnLst/>
            <a:rect r="r" b="b" t="t" l="l"/>
            <a:pathLst>
              <a:path h="2873150" w="18469836">
                <a:moveTo>
                  <a:pt x="0" y="0"/>
                </a:moveTo>
                <a:lnTo>
                  <a:pt x="18469836" y="0"/>
                </a:lnTo>
                <a:lnTo>
                  <a:pt x="18469836" y="2873150"/>
                </a:lnTo>
                <a:lnTo>
                  <a:pt x="0" y="2873150"/>
                </a:lnTo>
                <a:lnTo>
                  <a:pt x="0" y="0"/>
                </a:lnTo>
                <a:close/>
              </a:path>
            </a:pathLst>
          </a:custGeom>
          <a:blipFill>
            <a:blip r:embed="rId2"/>
            <a:stretch>
              <a:fillRect l="-17793" t="-67863" r="-17793" b="-181868"/>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6650"/>
            <a:ext cx="18288000" cy="10233699"/>
          </a:xfrm>
          <a:custGeom>
            <a:avLst/>
            <a:gdLst/>
            <a:ahLst/>
            <a:cxnLst/>
            <a:rect r="r" b="b" t="t" l="l"/>
            <a:pathLst>
              <a:path h="10233699" w="18288000">
                <a:moveTo>
                  <a:pt x="0" y="0"/>
                </a:moveTo>
                <a:lnTo>
                  <a:pt x="18288000" y="0"/>
                </a:lnTo>
                <a:lnTo>
                  <a:pt x="18288000" y="10233700"/>
                </a:lnTo>
                <a:lnTo>
                  <a:pt x="0" y="10233700"/>
                </a:lnTo>
                <a:lnTo>
                  <a:pt x="0" y="0"/>
                </a:lnTo>
                <a:close/>
              </a:path>
            </a:pathLst>
          </a:custGeom>
          <a:blipFill>
            <a:blip r:embed="rId2"/>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267" y="0"/>
            <a:ext cx="18293267" cy="10284039"/>
          </a:xfrm>
          <a:custGeom>
            <a:avLst/>
            <a:gdLst/>
            <a:ahLst/>
            <a:cxnLst/>
            <a:rect r="r" b="b" t="t" l="l"/>
            <a:pathLst>
              <a:path h="10284039" w="18293267">
                <a:moveTo>
                  <a:pt x="0" y="0"/>
                </a:moveTo>
                <a:lnTo>
                  <a:pt x="18293267" y="0"/>
                </a:lnTo>
                <a:lnTo>
                  <a:pt x="18293267" y="10284039"/>
                </a:lnTo>
                <a:lnTo>
                  <a:pt x="0" y="10284039"/>
                </a:lnTo>
                <a:lnTo>
                  <a:pt x="0" y="0"/>
                </a:lnTo>
                <a:close/>
              </a:path>
            </a:pathLst>
          </a:custGeom>
          <a:blipFill>
            <a:blip r:embed="rId2"/>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60965"/>
            <a:ext cx="8349100" cy="1489665"/>
            <a:chOff x="0" y="0"/>
            <a:chExt cx="2198940" cy="392340"/>
          </a:xfrm>
        </p:grpSpPr>
        <p:sp>
          <p:nvSpPr>
            <p:cNvPr name="Freeform 3" id="3"/>
            <p:cNvSpPr/>
            <p:nvPr/>
          </p:nvSpPr>
          <p:spPr>
            <a:xfrm flipH="false" flipV="false" rot="0">
              <a:off x="0" y="0"/>
              <a:ext cx="2198940" cy="392340"/>
            </a:xfrm>
            <a:custGeom>
              <a:avLst/>
              <a:gdLst/>
              <a:ahLst/>
              <a:cxnLst/>
              <a:rect r="r" b="b" t="t" l="l"/>
              <a:pathLst>
                <a:path h="392340" w="2198940">
                  <a:moveTo>
                    <a:pt x="0" y="0"/>
                  </a:moveTo>
                  <a:lnTo>
                    <a:pt x="2198940" y="0"/>
                  </a:lnTo>
                  <a:lnTo>
                    <a:pt x="2198940" y="392340"/>
                  </a:lnTo>
                  <a:lnTo>
                    <a:pt x="0" y="392340"/>
                  </a:lnTo>
                  <a:close/>
                </a:path>
              </a:pathLst>
            </a:custGeom>
            <a:solidFill>
              <a:srgbClr val="7ED957"/>
            </a:solidFill>
          </p:spPr>
        </p:sp>
        <p:sp>
          <p:nvSpPr>
            <p:cNvPr name="TextBox 4" id="4"/>
            <p:cNvSpPr txBox="true"/>
            <p:nvPr/>
          </p:nvSpPr>
          <p:spPr>
            <a:xfrm>
              <a:off x="0" y="-47625"/>
              <a:ext cx="2198940" cy="43996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07506" y="2464493"/>
            <a:ext cx="1043864" cy="2225291"/>
          </a:xfrm>
          <a:custGeom>
            <a:avLst/>
            <a:gdLst/>
            <a:ahLst/>
            <a:cxnLst/>
            <a:rect r="r" b="b" t="t" l="l"/>
            <a:pathLst>
              <a:path h="2225291" w="1043864">
                <a:moveTo>
                  <a:pt x="0" y="0"/>
                </a:moveTo>
                <a:lnTo>
                  <a:pt x="1043863" y="0"/>
                </a:lnTo>
                <a:lnTo>
                  <a:pt x="1043863" y="2225291"/>
                </a:lnTo>
                <a:lnTo>
                  <a:pt x="0" y="22252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3287313" y="2332088"/>
            <a:ext cx="7826908" cy="3910202"/>
          </a:xfrm>
          <a:prstGeom prst="rect">
            <a:avLst/>
          </a:prstGeom>
        </p:spPr>
        <p:txBody>
          <a:bodyPr anchor="t" rtlCol="false" tIns="0" lIns="0" bIns="0" rIns="0">
            <a:spAutoFit/>
          </a:bodyPr>
          <a:lstStyle/>
          <a:p>
            <a:pPr algn="l">
              <a:lnSpc>
                <a:spcPts val="7668"/>
              </a:lnSpc>
            </a:pPr>
            <a:r>
              <a:rPr lang="en-US" sz="7517">
                <a:solidFill>
                  <a:srgbClr val="7ED957"/>
                </a:solidFill>
                <a:latin typeface="Clear Sans"/>
                <a:ea typeface="Clear Sans"/>
                <a:cs typeface="Clear Sans"/>
                <a:sym typeface="Clear Sans"/>
              </a:rPr>
              <a:t>TYPES DE BASES DE DONNÉES NOSQL</a:t>
            </a:r>
          </a:p>
          <a:p>
            <a:pPr algn="l">
              <a:lnSpc>
                <a:spcPts val="7668"/>
              </a:lnSpc>
            </a:pPr>
          </a:p>
        </p:txBody>
      </p:sp>
      <p:sp>
        <p:nvSpPr>
          <p:cNvPr name="TextBox 7" id="7"/>
          <p:cNvSpPr txBox="true"/>
          <p:nvPr/>
        </p:nvSpPr>
        <p:spPr>
          <a:xfrm rot="0">
            <a:off x="9930250" y="7789644"/>
            <a:ext cx="2367942" cy="297681"/>
          </a:xfrm>
          <a:prstGeom prst="rect">
            <a:avLst/>
          </a:prstGeom>
        </p:spPr>
        <p:txBody>
          <a:bodyPr anchor="t" rtlCol="false" tIns="0" lIns="0" bIns="0" rIns="0">
            <a:spAutoFit/>
          </a:bodyPr>
          <a:lstStyle/>
          <a:p>
            <a:pPr algn="ctr">
              <a:lnSpc>
                <a:spcPts val="2251"/>
              </a:lnSpc>
            </a:pPr>
            <a:r>
              <a:rPr lang="en-US" sz="2207">
                <a:solidFill>
                  <a:srgbClr val="FFFFFF"/>
                </a:solidFill>
                <a:latin typeface="Clear Sans"/>
                <a:ea typeface="Clear Sans"/>
                <a:cs typeface="Clear Sans"/>
                <a:sym typeface="Clear Sans"/>
              </a:rPr>
              <a:t>LEARN MORE</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6235398" y="3616164"/>
            <a:ext cx="11023902" cy="6074709"/>
          </a:xfrm>
          <a:custGeom>
            <a:avLst/>
            <a:gdLst/>
            <a:ahLst/>
            <a:cxnLst/>
            <a:rect r="r" b="b" t="t" l="l"/>
            <a:pathLst>
              <a:path h="6074709" w="11023902">
                <a:moveTo>
                  <a:pt x="0" y="0"/>
                </a:moveTo>
                <a:lnTo>
                  <a:pt x="11023902" y="0"/>
                </a:lnTo>
                <a:lnTo>
                  <a:pt x="11023902" y="6074709"/>
                </a:lnTo>
                <a:lnTo>
                  <a:pt x="0" y="6074709"/>
                </a:lnTo>
                <a:lnTo>
                  <a:pt x="0" y="0"/>
                </a:lnTo>
                <a:close/>
              </a:path>
            </a:pathLst>
          </a:custGeom>
          <a:blipFill>
            <a:blip r:embed="rId2"/>
            <a:stretch>
              <a:fillRect l="0" t="0" r="0" b="0"/>
            </a:stretch>
          </a:blipFill>
        </p:spPr>
      </p:sp>
      <p:sp>
        <p:nvSpPr>
          <p:cNvPr name="TextBox 6" id="6"/>
          <p:cNvSpPr txBox="true"/>
          <p:nvPr/>
        </p:nvSpPr>
        <p:spPr>
          <a:xfrm rot="0">
            <a:off x="1311828" y="1353433"/>
            <a:ext cx="16276627" cy="4163312"/>
          </a:xfrm>
          <a:prstGeom prst="rect">
            <a:avLst/>
          </a:prstGeom>
        </p:spPr>
        <p:txBody>
          <a:bodyPr anchor="t" rtlCol="false" tIns="0" lIns="0" bIns="0" rIns="0">
            <a:spAutoFit/>
          </a:bodyPr>
          <a:lstStyle/>
          <a:p>
            <a:pPr algn="l">
              <a:lnSpc>
                <a:spcPts val="3035"/>
              </a:lnSpc>
            </a:pPr>
          </a:p>
          <a:p>
            <a:pPr algn="l">
              <a:lnSpc>
                <a:spcPts val="3167"/>
              </a:lnSpc>
            </a:pPr>
          </a:p>
          <a:p>
            <a:pPr algn="l">
              <a:lnSpc>
                <a:spcPts val="3640"/>
              </a:lnSpc>
            </a:pPr>
            <a:r>
              <a:rPr lang="en-US" sz="2600">
                <a:solidFill>
                  <a:srgbClr val="000000"/>
                </a:solidFill>
                <a:latin typeface="Clear Sans"/>
                <a:ea typeface="Clear Sans"/>
                <a:cs typeface="Clear Sans"/>
                <a:sym typeface="Clear Sans"/>
              </a:rPr>
              <a:t> Une base de données clé-valeur est un type de base de données NoSQL qui stocke les données sous forme de paires clé-valeur. Dans ce modèle, chaque élément de données est identifié par une clé unique, et la valeur associée à cette clé peut être de n'importe quel type : une chaîne de caractères, un nombre, un objet JSON, ou même une structure de données complexe.</a:t>
            </a:r>
            <a:r>
              <a:rPr lang="en-US" sz="2600" b="true">
                <a:solidFill>
                  <a:srgbClr val="000000"/>
                </a:solidFill>
                <a:latin typeface="Clear Sans Bold"/>
                <a:ea typeface="Clear Sans Bold"/>
                <a:cs typeface="Clear Sans Bold"/>
                <a:sym typeface="Clear Sans Bold"/>
              </a:rPr>
              <a:t> </a:t>
            </a: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TextBox 7" id="7"/>
          <p:cNvSpPr txBox="true"/>
          <p:nvPr/>
        </p:nvSpPr>
        <p:spPr>
          <a:xfrm rot="0">
            <a:off x="498286" y="988887"/>
            <a:ext cx="13868400" cy="1179205"/>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CLÉ-VALEUR</a:t>
            </a:r>
          </a:p>
          <a:p>
            <a:pPr algn="l">
              <a:lnSpc>
                <a:spcPts val="4590"/>
              </a:lnSpc>
            </a:pPr>
          </a:p>
        </p:txBody>
      </p:sp>
    </p:spTree>
  </p:cSld>
  <p:clrMapOvr>
    <a:masterClrMapping/>
  </p:clrMapOvr>
</p:sld>
</file>

<file path=ppt/slides/slide2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311828" y="2101418"/>
            <a:ext cx="16276627" cy="7632952"/>
          </a:xfrm>
          <a:prstGeom prst="rect">
            <a:avLst/>
          </a:prstGeom>
        </p:spPr>
        <p:txBody>
          <a:bodyPr anchor="t" rtlCol="false" tIns="0" lIns="0" bIns="0" rIns="0">
            <a:spAutoFit/>
          </a:bodyPr>
          <a:lstStyle/>
          <a:p>
            <a:pPr algn="l">
              <a:lnSpc>
                <a:spcPts val="4855"/>
              </a:lnSpc>
            </a:pPr>
            <a:r>
              <a:rPr lang="en-US" sz="3467">
                <a:solidFill>
                  <a:srgbClr val="000000"/>
                </a:solidFill>
                <a:latin typeface="Clear Sans"/>
                <a:ea typeface="Clear Sans"/>
                <a:cs typeface="Clear Sans"/>
                <a:sym typeface="Clear Sans"/>
              </a:rPr>
              <a:t>Caractéristiques Principales</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Simplicité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Structure de données légère et facile à comprendre.</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Pas de schéma fixe, ce qui permet une grande flexibilité.</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Performance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Accès ultra-rapide aux données grâce à l'indexation par clé.</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Idéal pour les opérations de lecture/écriture fréquentes.</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Scalabilité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Facile à distribuer sur plusieurs serveurs (scalabilité horizontale).</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Adapté aux applications nécessitant une haute disponibilité.</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Flexibilité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Les valeurs peuvent être de tout type : chaînes, nombres, objets, ou même des données binaires.</a:t>
            </a:r>
          </a:p>
          <a:p>
            <a:pPr algn="l">
              <a:lnSpc>
                <a:spcPts val="3500"/>
              </a:lnSpc>
            </a:pP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TextBox 6" id="6"/>
          <p:cNvSpPr txBox="true"/>
          <p:nvPr/>
        </p:nvSpPr>
        <p:spPr>
          <a:xfrm rot="0">
            <a:off x="498286" y="988887"/>
            <a:ext cx="13868400" cy="1179205"/>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CLÉ-VALEUR</a:t>
            </a:r>
          </a:p>
          <a:p>
            <a:pPr algn="l">
              <a:lnSpc>
                <a:spcPts val="4590"/>
              </a:lnSpc>
            </a:pPr>
          </a:p>
        </p:txBody>
      </p:sp>
    </p:spTree>
  </p:cSld>
  <p:clrMapOvr>
    <a:masterClrMapping/>
  </p:clrMapOvr>
</p:sld>
</file>

<file path=ppt/slides/slide2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280370" y="1232591"/>
            <a:ext cx="16276627" cy="8939783"/>
          </a:xfrm>
          <a:prstGeom prst="rect">
            <a:avLst/>
          </a:prstGeom>
        </p:spPr>
        <p:txBody>
          <a:bodyPr anchor="t" rtlCol="false" tIns="0" lIns="0" bIns="0" rIns="0">
            <a:spAutoFit/>
          </a:bodyPr>
          <a:lstStyle/>
          <a:p>
            <a:pPr algn="l">
              <a:lnSpc>
                <a:spcPts val="5695"/>
              </a:lnSpc>
            </a:pPr>
          </a:p>
          <a:p>
            <a:pPr algn="l">
              <a:lnSpc>
                <a:spcPts val="4759"/>
              </a:lnSpc>
            </a:pPr>
            <a:r>
              <a:rPr lang="en-US" sz="3399">
                <a:solidFill>
                  <a:srgbClr val="000000"/>
                </a:solidFill>
                <a:latin typeface="Clear Sans"/>
                <a:ea typeface="Clear Sans"/>
                <a:cs typeface="Clear Sans"/>
                <a:sym typeface="Clear Sans"/>
              </a:rPr>
              <a:t>Cas d'Usage</a:t>
            </a:r>
          </a:p>
          <a:p>
            <a:pPr algn="l">
              <a:lnSpc>
                <a:spcPts val="4759"/>
              </a:lnSpc>
            </a:pPr>
          </a:p>
          <a:p>
            <a:pPr algn="l">
              <a:lnSpc>
                <a:spcPts val="3640"/>
              </a:lnSpc>
            </a:pPr>
            <a:r>
              <a:rPr lang="en-US" sz="2600">
                <a:solidFill>
                  <a:srgbClr val="000000"/>
                </a:solidFill>
                <a:latin typeface="Clear Sans"/>
                <a:ea typeface="Clear Sans"/>
                <a:cs typeface="Clear Sans"/>
                <a:sym typeface="Clear Sans"/>
              </a:rPr>
              <a:t>Les bases de données clé-valeur sont particulièrement adaptées pour :</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Caching (Mise en cache)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Stocker des résultats de requêtes coûteuses pour des accès ultérieurs rapides.</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Exemple : Utilisation de Redis pour mettre en cache des données de produits sur un site e-commerce.</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Gestion des Sessions Utilisateur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Stocker des informations de session, comme les paniers d'achat ou les préférences utilisateur.</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Exemple : Stocker la session d'un utilisateur avec une clé comme "session_12345".</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Configurations et Paramètres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Stocker des configurations dynamiques pour les applications.</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Exemple : Paramètres d'application comme "theme": "dark" ou "language": "fr".</a:t>
            </a:r>
          </a:p>
          <a:p>
            <a:pPr algn="l">
              <a:lnSpc>
                <a:spcPts val="3640"/>
              </a:lnSpc>
            </a:pPr>
          </a:p>
          <a:p>
            <a:pPr algn="l">
              <a:lnSpc>
                <a:spcPts val="3500"/>
              </a:lnSpc>
            </a:pP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TextBox 6" id="6"/>
          <p:cNvSpPr txBox="true"/>
          <p:nvPr/>
        </p:nvSpPr>
        <p:spPr>
          <a:xfrm rot="0">
            <a:off x="498286" y="988887"/>
            <a:ext cx="13868400" cy="1179205"/>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CLÉ-VALEUR</a:t>
            </a:r>
          </a:p>
          <a:p>
            <a:pPr algn="l">
              <a:lnSpc>
                <a:spcPts val="4590"/>
              </a:lnSpc>
            </a:pP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2004065" y="3671972"/>
            <a:ext cx="4056981" cy="1768573"/>
          </a:xfrm>
          <a:custGeom>
            <a:avLst/>
            <a:gdLst/>
            <a:ahLst/>
            <a:cxnLst/>
            <a:rect r="r" b="b" t="t" l="l"/>
            <a:pathLst>
              <a:path h="1768573" w="4056981">
                <a:moveTo>
                  <a:pt x="0" y="0"/>
                </a:moveTo>
                <a:lnTo>
                  <a:pt x="4056981" y="0"/>
                </a:lnTo>
                <a:lnTo>
                  <a:pt x="4056981" y="1768573"/>
                </a:lnTo>
                <a:lnTo>
                  <a:pt x="0" y="1768573"/>
                </a:lnTo>
                <a:lnTo>
                  <a:pt x="0" y="0"/>
                </a:lnTo>
                <a:close/>
              </a:path>
            </a:pathLst>
          </a:custGeom>
          <a:blipFill>
            <a:blip r:embed="rId2"/>
            <a:stretch>
              <a:fillRect l="0" t="0" r="0" b="0"/>
            </a:stretch>
          </a:blipFill>
        </p:spPr>
      </p:sp>
      <p:sp>
        <p:nvSpPr>
          <p:cNvPr name="Freeform 6" id="6"/>
          <p:cNvSpPr/>
          <p:nvPr/>
        </p:nvSpPr>
        <p:spPr>
          <a:xfrm flipH="false" flipV="false" rot="0">
            <a:off x="9670353" y="5630307"/>
            <a:ext cx="5682402" cy="2082102"/>
          </a:xfrm>
          <a:custGeom>
            <a:avLst/>
            <a:gdLst/>
            <a:ahLst/>
            <a:cxnLst/>
            <a:rect r="r" b="b" t="t" l="l"/>
            <a:pathLst>
              <a:path h="2082102" w="5682402">
                <a:moveTo>
                  <a:pt x="0" y="0"/>
                </a:moveTo>
                <a:lnTo>
                  <a:pt x="5682402" y="0"/>
                </a:lnTo>
                <a:lnTo>
                  <a:pt x="5682402" y="2082102"/>
                </a:lnTo>
                <a:lnTo>
                  <a:pt x="0" y="2082102"/>
                </a:lnTo>
                <a:lnTo>
                  <a:pt x="0" y="0"/>
                </a:lnTo>
                <a:close/>
              </a:path>
            </a:pathLst>
          </a:custGeom>
          <a:blipFill>
            <a:blip r:embed="rId3"/>
            <a:stretch>
              <a:fillRect l="0" t="0" r="0" b="0"/>
            </a:stretch>
          </a:blipFill>
        </p:spPr>
      </p:sp>
      <p:sp>
        <p:nvSpPr>
          <p:cNvPr name="TextBox 7" id="7"/>
          <p:cNvSpPr txBox="true"/>
          <p:nvPr/>
        </p:nvSpPr>
        <p:spPr>
          <a:xfrm rot="0">
            <a:off x="1280370" y="1459427"/>
            <a:ext cx="16276627" cy="5425058"/>
          </a:xfrm>
          <a:prstGeom prst="rect">
            <a:avLst/>
          </a:prstGeom>
        </p:spPr>
        <p:txBody>
          <a:bodyPr anchor="t" rtlCol="false" tIns="0" lIns="0" bIns="0" rIns="0">
            <a:spAutoFit/>
          </a:bodyPr>
          <a:lstStyle/>
          <a:p>
            <a:pPr algn="l">
              <a:lnSpc>
                <a:spcPts val="5695"/>
              </a:lnSpc>
            </a:pPr>
          </a:p>
          <a:p>
            <a:pPr algn="l" marL="734056" indent="-367028" lvl="1">
              <a:lnSpc>
                <a:spcPts val="4759"/>
              </a:lnSpc>
              <a:buFont typeface="Arial"/>
              <a:buChar char="•"/>
            </a:pPr>
            <a:r>
              <a:rPr lang="en-US" sz="3399">
                <a:solidFill>
                  <a:srgbClr val="000000"/>
                </a:solidFill>
                <a:latin typeface="Clear Sans"/>
                <a:ea typeface="Clear Sans"/>
                <a:cs typeface="Clear Sans"/>
                <a:sym typeface="Clear Sans"/>
              </a:rPr>
              <a:t>Exemples de Bases de Données Clé-Valeur     </a:t>
            </a:r>
          </a:p>
          <a:p>
            <a:pPr algn="l">
              <a:lnSpc>
                <a:spcPts val="4759"/>
              </a:lnSpc>
            </a:pPr>
          </a:p>
          <a:p>
            <a:pPr algn="l">
              <a:lnSpc>
                <a:spcPts val="4759"/>
              </a:lnSpc>
            </a:pPr>
          </a:p>
          <a:p>
            <a:pPr algn="l">
              <a:lnSpc>
                <a:spcPts val="3640"/>
              </a:lnSpc>
            </a:pPr>
          </a:p>
          <a:p>
            <a:pPr algn="l">
              <a:lnSpc>
                <a:spcPts val="3640"/>
              </a:lnSpc>
            </a:pPr>
          </a:p>
          <a:p>
            <a:pPr algn="l">
              <a:lnSpc>
                <a:spcPts val="3500"/>
              </a:lnSpc>
            </a:pP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TextBox 8" id="8"/>
          <p:cNvSpPr txBox="true"/>
          <p:nvPr/>
        </p:nvSpPr>
        <p:spPr>
          <a:xfrm rot="0">
            <a:off x="498286" y="988887"/>
            <a:ext cx="13868400" cy="1179205"/>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CLÉ-VALEUR</a:t>
            </a:r>
          </a:p>
          <a:p>
            <a:pPr algn="l">
              <a:lnSpc>
                <a:spcPts val="4590"/>
              </a:lnSpc>
            </a:pPr>
          </a:p>
        </p:txBody>
      </p:sp>
      <p:sp>
        <p:nvSpPr>
          <p:cNvPr name="TextBox 9" id="9"/>
          <p:cNvSpPr txBox="true"/>
          <p:nvPr/>
        </p:nvSpPr>
        <p:spPr>
          <a:xfrm rot="0">
            <a:off x="1280370" y="5383395"/>
            <a:ext cx="6570809" cy="436675"/>
          </a:xfrm>
          <a:prstGeom prst="rect">
            <a:avLst/>
          </a:prstGeom>
        </p:spPr>
        <p:txBody>
          <a:bodyPr anchor="t" rtlCol="false" tIns="0" lIns="0" bIns="0" rIns="0">
            <a:spAutoFit/>
          </a:bodyPr>
          <a:lstStyle/>
          <a:p>
            <a:pPr algn="ctr">
              <a:lnSpc>
                <a:spcPts val="3516"/>
              </a:lnSpc>
            </a:pPr>
            <a:r>
              <a:rPr lang="en-US" sz="2511">
                <a:solidFill>
                  <a:srgbClr val="000000"/>
                </a:solidFill>
                <a:latin typeface="Canva Sans"/>
                <a:ea typeface="Canva Sans"/>
                <a:cs typeface="Canva Sans"/>
                <a:sym typeface="Canva Sans"/>
              </a:rPr>
              <a:t>Base de données en mémoire, ultra-rapide.</a:t>
            </a:r>
          </a:p>
        </p:txBody>
      </p:sp>
      <p:sp>
        <p:nvSpPr>
          <p:cNvPr name="TextBox 10" id="10"/>
          <p:cNvSpPr txBox="true"/>
          <p:nvPr/>
        </p:nvSpPr>
        <p:spPr>
          <a:xfrm rot="0">
            <a:off x="9212706" y="8021033"/>
            <a:ext cx="6982763" cy="436675"/>
          </a:xfrm>
          <a:prstGeom prst="rect">
            <a:avLst/>
          </a:prstGeom>
        </p:spPr>
        <p:txBody>
          <a:bodyPr anchor="t" rtlCol="false" tIns="0" lIns="0" bIns="0" rIns="0">
            <a:spAutoFit/>
          </a:bodyPr>
          <a:lstStyle/>
          <a:p>
            <a:pPr algn="ctr">
              <a:lnSpc>
                <a:spcPts val="3516"/>
              </a:lnSpc>
            </a:pPr>
            <a:r>
              <a:rPr lang="en-US" sz="2511">
                <a:solidFill>
                  <a:srgbClr val="000000"/>
                </a:solidFill>
                <a:latin typeface="Canva Sans"/>
                <a:ea typeface="Canva Sans"/>
                <a:cs typeface="Canva Sans"/>
                <a:sym typeface="Canva Sans"/>
              </a:rPr>
              <a:t>Service managé par AWS, hautement scalable</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4759069" y="3936287"/>
            <a:ext cx="10783219" cy="5725455"/>
          </a:xfrm>
          <a:custGeom>
            <a:avLst/>
            <a:gdLst/>
            <a:ahLst/>
            <a:cxnLst/>
            <a:rect r="r" b="b" t="t" l="l"/>
            <a:pathLst>
              <a:path h="5725455" w="10783219">
                <a:moveTo>
                  <a:pt x="0" y="0"/>
                </a:moveTo>
                <a:lnTo>
                  <a:pt x="10783219" y="0"/>
                </a:lnTo>
                <a:lnTo>
                  <a:pt x="10783219" y="5725455"/>
                </a:lnTo>
                <a:lnTo>
                  <a:pt x="0" y="5725455"/>
                </a:lnTo>
                <a:lnTo>
                  <a:pt x="0" y="0"/>
                </a:lnTo>
                <a:close/>
              </a:path>
            </a:pathLst>
          </a:custGeom>
          <a:blipFill>
            <a:blip r:embed="rId2"/>
            <a:stretch>
              <a:fillRect l="0" t="0" r="0" b="0"/>
            </a:stretch>
          </a:blipFill>
        </p:spPr>
      </p:sp>
      <p:sp>
        <p:nvSpPr>
          <p:cNvPr name="TextBox 6" id="6"/>
          <p:cNvSpPr txBox="true"/>
          <p:nvPr/>
        </p:nvSpPr>
        <p:spPr>
          <a:xfrm rot="0">
            <a:off x="1311828" y="1573644"/>
            <a:ext cx="16276627" cy="4677662"/>
          </a:xfrm>
          <a:prstGeom prst="rect">
            <a:avLst/>
          </a:prstGeom>
        </p:spPr>
        <p:txBody>
          <a:bodyPr anchor="t" rtlCol="false" tIns="0" lIns="0" bIns="0" rIns="0">
            <a:spAutoFit/>
          </a:bodyPr>
          <a:lstStyle/>
          <a:p>
            <a:pPr algn="l">
              <a:lnSpc>
                <a:spcPts val="3035"/>
              </a:lnSpc>
            </a:pPr>
          </a:p>
          <a:p>
            <a:pPr algn="l">
              <a:lnSpc>
                <a:spcPts val="3640"/>
              </a:lnSpc>
            </a:pPr>
            <a:r>
              <a:rPr lang="en-US" sz="2600">
                <a:solidFill>
                  <a:srgbClr val="000000"/>
                </a:solidFill>
                <a:latin typeface="Clear Sans"/>
                <a:ea typeface="Clear Sans"/>
                <a:cs typeface="Clear Sans"/>
                <a:sym typeface="Clear Sans"/>
              </a:rPr>
              <a:t>Une base de données orientée colonnes est un type de base de données NoSQL qui stocke les données en colonnes plutôt qu'en lignes. Ce modèle est conçu pour être hautement scalable et flexible, en organisant les données en familles de colonnes (column families), qui sont des groupes de colonnes partageant les mêmes attributs.</a:t>
            </a:r>
          </a:p>
          <a:p>
            <a:pPr algn="l">
              <a:lnSpc>
                <a:spcPts val="3640"/>
              </a:lnSpc>
            </a:pPr>
          </a:p>
          <a:p>
            <a:pPr algn="l">
              <a:lnSpc>
                <a:spcPts val="3640"/>
              </a:lnSpc>
            </a:pP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TextBox 7" id="7"/>
          <p:cNvSpPr txBox="true"/>
          <p:nvPr/>
        </p:nvSpPr>
        <p:spPr>
          <a:xfrm rot="0">
            <a:off x="498286" y="988887"/>
            <a:ext cx="16761014" cy="176023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COLONNES (WIDE-COLUMN)</a:t>
            </a:r>
          </a:p>
          <a:p>
            <a:pPr algn="l">
              <a:lnSpc>
                <a:spcPts val="4590"/>
              </a:lnSpc>
            </a:pPr>
          </a:p>
          <a:p>
            <a:pPr algn="l">
              <a:lnSpc>
                <a:spcPts val="4590"/>
              </a:lnSpc>
            </a:pPr>
          </a:p>
        </p:txBody>
      </p:sp>
    </p:spTree>
  </p:cSld>
  <p:clrMapOvr>
    <a:masterClrMapping/>
  </p:clrMapOvr>
</p:sld>
</file>

<file path=ppt/slides/slide2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311828" y="2101418"/>
            <a:ext cx="16276627" cy="8090152"/>
          </a:xfrm>
          <a:prstGeom prst="rect">
            <a:avLst/>
          </a:prstGeom>
        </p:spPr>
        <p:txBody>
          <a:bodyPr anchor="t" rtlCol="false" tIns="0" lIns="0" bIns="0" rIns="0">
            <a:spAutoFit/>
          </a:bodyPr>
          <a:lstStyle/>
          <a:p>
            <a:pPr algn="l">
              <a:lnSpc>
                <a:spcPts val="4855"/>
              </a:lnSpc>
            </a:pPr>
            <a:r>
              <a:rPr lang="en-US" sz="3467">
                <a:solidFill>
                  <a:srgbClr val="000000"/>
                </a:solidFill>
                <a:latin typeface="Clear Sans"/>
                <a:ea typeface="Clear Sans"/>
                <a:cs typeface="Clear Sans"/>
                <a:sym typeface="Clear Sans"/>
              </a:rPr>
              <a:t>Caractéristiques Principales</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Stockage par Colonnes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Les données sont stockées par colonnes plutôt que par lignes, ce qui optimise les requêtes analytiques.</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Scalabilité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Conçu pour gérer de gros volumes de données distribuées sur plusieurs nœuds.</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Adapté aux applications big data et aux entrepôts de données.</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Flexibilité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Pas de schéma fixe : chaque ligne peut avoir un nombre variable de colonnes.</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Supporte plusieurs types de données (texte, nombres, objets, etc.).</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Performance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Réduction des temps d'accès aux données grâce au stockage par colonnes.</a:t>
            </a:r>
          </a:p>
          <a:p>
            <a:pPr algn="l">
              <a:lnSpc>
                <a:spcPts val="3640"/>
              </a:lnSpc>
            </a:pPr>
          </a:p>
          <a:p>
            <a:pPr algn="l">
              <a:lnSpc>
                <a:spcPts val="3500"/>
              </a:lnSpc>
            </a:pP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TextBox 6" id="6"/>
          <p:cNvSpPr txBox="true"/>
          <p:nvPr/>
        </p:nvSpPr>
        <p:spPr>
          <a:xfrm rot="0">
            <a:off x="498286" y="988887"/>
            <a:ext cx="16070510" cy="176023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COLONNES (WIDE-COLUMN)</a:t>
            </a:r>
          </a:p>
          <a:p>
            <a:pPr algn="l">
              <a:lnSpc>
                <a:spcPts val="4590"/>
              </a:lnSpc>
            </a:pPr>
          </a:p>
          <a:p>
            <a:pPr algn="l">
              <a:lnSpc>
                <a:spcPts val="4590"/>
              </a:lnSpc>
            </a:pPr>
          </a:p>
        </p:txBody>
      </p:sp>
    </p:spTree>
  </p:cSld>
  <p:clrMapOvr>
    <a:masterClrMapping/>
  </p:clrMapOvr>
</p:sld>
</file>

<file path=ppt/slides/slide2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280370" y="1232591"/>
            <a:ext cx="16276627" cy="9396983"/>
          </a:xfrm>
          <a:prstGeom prst="rect">
            <a:avLst/>
          </a:prstGeom>
        </p:spPr>
        <p:txBody>
          <a:bodyPr anchor="t" rtlCol="false" tIns="0" lIns="0" bIns="0" rIns="0">
            <a:spAutoFit/>
          </a:bodyPr>
          <a:lstStyle/>
          <a:p>
            <a:pPr algn="l">
              <a:lnSpc>
                <a:spcPts val="5695"/>
              </a:lnSpc>
            </a:pPr>
          </a:p>
          <a:p>
            <a:pPr algn="l">
              <a:lnSpc>
                <a:spcPts val="4759"/>
              </a:lnSpc>
            </a:pPr>
            <a:r>
              <a:rPr lang="en-US" sz="3399">
                <a:solidFill>
                  <a:srgbClr val="000000"/>
                </a:solidFill>
                <a:latin typeface="Clear Sans"/>
                <a:ea typeface="Clear Sans"/>
                <a:cs typeface="Clear Sans"/>
                <a:sym typeface="Clear Sans"/>
              </a:rPr>
              <a:t>Cas d'Usage</a:t>
            </a:r>
          </a:p>
          <a:p>
            <a:pPr algn="l">
              <a:lnSpc>
                <a:spcPts val="4759"/>
              </a:lnSpc>
            </a:pPr>
          </a:p>
          <a:p>
            <a:pPr algn="l">
              <a:lnSpc>
                <a:spcPts val="3640"/>
              </a:lnSpc>
            </a:pPr>
            <a:r>
              <a:rPr lang="en-US" sz="2600">
                <a:solidFill>
                  <a:srgbClr val="000000"/>
                </a:solidFill>
                <a:latin typeface="Clear Sans"/>
                <a:ea typeface="Clear Sans"/>
                <a:cs typeface="Clear Sans"/>
                <a:sym typeface="Clear Sans"/>
              </a:rPr>
              <a:t>Les bases de données orientées colonnes sont particulièrement adaptées pour :</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Analyse de Données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Requêtes analytiques sur de gros volumes de données.</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Exemple : Analyse de logs, données IoT, ou données financières.</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Big Data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Stockage et traitement de données massives distribuées.</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Exemple : Utilisation de </a:t>
            </a:r>
            <a:r>
              <a:rPr lang="en-US" b="true" sz="2600">
                <a:solidFill>
                  <a:srgbClr val="000000"/>
                </a:solidFill>
                <a:latin typeface="Clear Sans Bold"/>
                <a:ea typeface="Clear Sans Bold"/>
                <a:cs typeface="Clear Sans Bold"/>
                <a:sym typeface="Clear Sans Bold"/>
              </a:rPr>
              <a:t>Cassandra</a:t>
            </a:r>
            <a:r>
              <a:rPr lang="en-US" sz="2600">
                <a:solidFill>
                  <a:srgbClr val="000000"/>
                </a:solidFill>
                <a:latin typeface="Clear Sans"/>
                <a:ea typeface="Clear Sans"/>
                <a:cs typeface="Clear Sans"/>
                <a:sym typeface="Clear Sans"/>
              </a:rPr>
              <a:t> pour stocker des données de capteurs IoT.</a:t>
            </a:r>
          </a:p>
          <a:p>
            <a:pPr algn="l" marL="561341" indent="-280670" lvl="1">
              <a:lnSpc>
                <a:spcPts val="3640"/>
              </a:lnSpc>
              <a:buAutoNum type="arabicPeriod" startAt="1"/>
            </a:pPr>
            <a:r>
              <a:rPr lang="en-US" sz="2600">
                <a:solidFill>
                  <a:srgbClr val="000000"/>
                </a:solidFill>
                <a:latin typeface="Clear Sans"/>
                <a:ea typeface="Clear Sans"/>
                <a:cs typeface="Clear Sans"/>
                <a:sym typeface="Clear Sans"/>
              </a:rPr>
              <a:t>Entrepôts de Données :</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Stockage structuré pour les requêtes analytiques.</a:t>
            </a:r>
          </a:p>
          <a:p>
            <a:pPr algn="l" marL="1122681" indent="-374227" lvl="2">
              <a:lnSpc>
                <a:spcPts val="3640"/>
              </a:lnSpc>
              <a:buFont typeface="Arial"/>
              <a:buChar char="⚬"/>
            </a:pPr>
            <a:r>
              <a:rPr lang="en-US" sz="2600">
                <a:solidFill>
                  <a:srgbClr val="000000"/>
                </a:solidFill>
                <a:latin typeface="Clear Sans"/>
                <a:ea typeface="Clear Sans"/>
                <a:cs typeface="Clear Sans"/>
                <a:sym typeface="Clear Sans"/>
              </a:rPr>
              <a:t>Exemple : Utilisation de </a:t>
            </a:r>
            <a:r>
              <a:rPr lang="en-US" b="true" sz="2600">
                <a:solidFill>
                  <a:srgbClr val="000000"/>
                </a:solidFill>
                <a:latin typeface="Clear Sans Bold"/>
                <a:ea typeface="Clear Sans Bold"/>
                <a:cs typeface="Clear Sans Bold"/>
                <a:sym typeface="Clear Sans Bold"/>
              </a:rPr>
              <a:t>HBase avec Hadoop</a:t>
            </a:r>
            <a:r>
              <a:rPr lang="en-US" sz="2600">
                <a:solidFill>
                  <a:srgbClr val="000000"/>
                </a:solidFill>
                <a:latin typeface="Clear Sans"/>
                <a:ea typeface="Clear Sans"/>
                <a:cs typeface="Clear Sans"/>
                <a:sym typeface="Clear Sans"/>
              </a:rPr>
              <a:t> pour l'analyse de données.</a:t>
            </a:r>
          </a:p>
          <a:p>
            <a:pPr algn="l">
              <a:lnSpc>
                <a:spcPts val="3640"/>
              </a:lnSpc>
            </a:pPr>
          </a:p>
          <a:p>
            <a:pPr algn="l">
              <a:lnSpc>
                <a:spcPts val="3640"/>
              </a:lnSpc>
            </a:pPr>
          </a:p>
          <a:p>
            <a:pPr algn="l">
              <a:lnSpc>
                <a:spcPts val="3500"/>
              </a:lnSpc>
            </a:pP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TextBox 6" id="6"/>
          <p:cNvSpPr txBox="true"/>
          <p:nvPr/>
        </p:nvSpPr>
        <p:spPr>
          <a:xfrm rot="0">
            <a:off x="498286" y="988887"/>
            <a:ext cx="16761014" cy="176023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COLONNES (WIDE-COLUMN)</a:t>
            </a:r>
          </a:p>
          <a:p>
            <a:pPr algn="l">
              <a:lnSpc>
                <a:spcPts val="4590"/>
              </a:lnSpc>
            </a:pPr>
          </a:p>
          <a:p>
            <a:pPr algn="l">
              <a:lnSpc>
                <a:spcPts val="459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559428" cy="10287000"/>
          </a:xfrm>
          <a:custGeom>
            <a:avLst/>
            <a:gdLst/>
            <a:ahLst/>
            <a:cxnLst/>
            <a:rect r="r" b="b" t="t" l="l"/>
            <a:pathLst>
              <a:path h="10287000" w="18559428">
                <a:moveTo>
                  <a:pt x="0" y="0"/>
                </a:moveTo>
                <a:lnTo>
                  <a:pt x="18559428" y="0"/>
                </a:lnTo>
                <a:lnTo>
                  <a:pt x="18559428" y="10287000"/>
                </a:lnTo>
                <a:lnTo>
                  <a:pt x="0" y="10287000"/>
                </a:lnTo>
                <a:lnTo>
                  <a:pt x="0" y="0"/>
                </a:lnTo>
                <a:close/>
              </a:path>
            </a:pathLst>
          </a:custGeom>
          <a:blipFill>
            <a:blip r:embed="rId2"/>
            <a:stretch>
              <a:fillRect l="-731" t="0" r="-731" b="0"/>
            </a:stretch>
          </a:blipFill>
        </p:spPr>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418262" y="3205345"/>
            <a:ext cx="6102179" cy="4470398"/>
          </a:xfrm>
          <a:custGeom>
            <a:avLst/>
            <a:gdLst/>
            <a:ahLst/>
            <a:cxnLst/>
            <a:rect r="r" b="b" t="t" l="l"/>
            <a:pathLst>
              <a:path h="4470398" w="6102179">
                <a:moveTo>
                  <a:pt x="0" y="0"/>
                </a:moveTo>
                <a:lnTo>
                  <a:pt x="6102178" y="0"/>
                </a:lnTo>
                <a:lnTo>
                  <a:pt x="6102178" y="4470399"/>
                </a:lnTo>
                <a:lnTo>
                  <a:pt x="0" y="4470399"/>
                </a:lnTo>
                <a:lnTo>
                  <a:pt x="0" y="0"/>
                </a:lnTo>
                <a:close/>
              </a:path>
            </a:pathLst>
          </a:custGeom>
          <a:blipFill>
            <a:blip r:embed="rId2"/>
            <a:stretch>
              <a:fillRect l="0" t="0" r="0" b="0"/>
            </a:stretch>
          </a:blipFill>
        </p:spPr>
      </p:sp>
      <p:sp>
        <p:nvSpPr>
          <p:cNvPr name="TextBox 6" id="6"/>
          <p:cNvSpPr txBox="true"/>
          <p:nvPr/>
        </p:nvSpPr>
        <p:spPr>
          <a:xfrm rot="0">
            <a:off x="1418262" y="1510868"/>
            <a:ext cx="16276627" cy="5425058"/>
          </a:xfrm>
          <a:prstGeom prst="rect">
            <a:avLst/>
          </a:prstGeom>
        </p:spPr>
        <p:txBody>
          <a:bodyPr anchor="t" rtlCol="false" tIns="0" lIns="0" bIns="0" rIns="0">
            <a:spAutoFit/>
          </a:bodyPr>
          <a:lstStyle/>
          <a:p>
            <a:pPr algn="l">
              <a:lnSpc>
                <a:spcPts val="5695"/>
              </a:lnSpc>
            </a:pPr>
          </a:p>
          <a:p>
            <a:pPr algn="l" marL="734056" indent="-367028" lvl="1">
              <a:lnSpc>
                <a:spcPts val="4759"/>
              </a:lnSpc>
              <a:buFont typeface="Arial"/>
              <a:buChar char="•"/>
            </a:pPr>
            <a:r>
              <a:rPr lang="en-US" sz="3399">
                <a:solidFill>
                  <a:srgbClr val="000000"/>
                </a:solidFill>
                <a:latin typeface="Clear Sans"/>
                <a:ea typeface="Clear Sans"/>
                <a:cs typeface="Clear Sans"/>
                <a:sym typeface="Clear Sans"/>
              </a:rPr>
              <a:t>Exemples de Bases de Données Orientées Colonnes     </a:t>
            </a:r>
          </a:p>
          <a:p>
            <a:pPr algn="l">
              <a:lnSpc>
                <a:spcPts val="4759"/>
              </a:lnSpc>
            </a:pPr>
          </a:p>
          <a:p>
            <a:pPr algn="l">
              <a:lnSpc>
                <a:spcPts val="4759"/>
              </a:lnSpc>
            </a:pPr>
          </a:p>
          <a:p>
            <a:pPr algn="l">
              <a:lnSpc>
                <a:spcPts val="3640"/>
              </a:lnSpc>
            </a:pPr>
          </a:p>
          <a:p>
            <a:pPr algn="l">
              <a:lnSpc>
                <a:spcPts val="3640"/>
              </a:lnSpc>
            </a:pPr>
          </a:p>
          <a:p>
            <a:pPr algn="l">
              <a:lnSpc>
                <a:spcPts val="3500"/>
              </a:lnSpc>
            </a:pP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Freeform 7" id="7"/>
          <p:cNvSpPr/>
          <p:nvPr/>
        </p:nvSpPr>
        <p:spPr>
          <a:xfrm flipH="false" flipV="false" rot="0">
            <a:off x="9060586" y="4761389"/>
            <a:ext cx="7134883" cy="2174536"/>
          </a:xfrm>
          <a:custGeom>
            <a:avLst/>
            <a:gdLst/>
            <a:ahLst/>
            <a:cxnLst/>
            <a:rect r="r" b="b" t="t" l="l"/>
            <a:pathLst>
              <a:path h="2174536" w="7134883">
                <a:moveTo>
                  <a:pt x="0" y="0"/>
                </a:moveTo>
                <a:lnTo>
                  <a:pt x="7134883" y="0"/>
                </a:lnTo>
                <a:lnTo>
                  <a:pt x="7134883" y="2174536"/>
                </a:lnTo>
                <a:lnTo>
                  <a:pt x="0" y="2174536"/>
                </a:lnTo>
                <a:lnTo>
                  <a:pt x="0" y="0"/>
                </a:lnTo>
                <a:close/>
              </a:path>
            </a:pathLst>
          </a:custGeom>
          <a:blipFill>
            <a:blip r:embed="rId3"/>
            <a:stretch>
              <a:fillRect l="0" t="0" r="0" b="0"/>
            </a:stretch>
          </a:blipFill>
        </p:spPr>
      </p:sp>
      <p:sp>
        <p:nvSpPr>
          <p:cNvPr name="TextBox 8" id="8"/>
          <p:cNvSpPr txBox="true"/>
          <p:nvPr/>
        </p:nvSpPr>
        <p:spPr>
          <a:xfrm rot="0">
            <a:off x="498286" y="988887"/>
            <a:ext cx="16761014"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COLONNES (WIDE-COLUMN)</a:t>
            </a:r>
          </a:p>
        </p:txBody>
      </p:sp>
      <p:sp>
        <p:nvSpPr>
          <p:cNvPr name="TextBox 9" id="9"/>
          <p:cNvSpPr txBox="true"/>
          <p:nvPr/>
        </p:nvSpPr>
        <p:spPr>
          <a:xfrm rot="0">
            <a:off x="1418262" y="8220321"/>
            <a:ext cx="6881302" cy="1219275"/>
          </a:xfrm>
          <a:prstGeom prst="rect">
            <a:avLst/>
          </a:prstGeom>
        </p:spPr>
        <p:txBody>
          <a:bodyPr anchor="t" rtlCol="false" tIns="0" lIns="0" bIns="0" rIns="0">
            <a:spAutoFit/>
          </a:bodyPr>
          <a:lstStyle/>
          <a:p>
            <a:pPr algn="ctr">
              <a:lnSpc>
                <a:spcPts val="3254"/>
              </a:lnSpc>
            </a:pPr>
            <a:r>
              <a:rPr lang="en-US" sz="2324">
                <a:solidFill>
                  <a:srgbClr val="000000"/>
                </a:solidFill>
                <a:latin typeface="Canva Sans"/>
                <a:ea typeface="Canva Sans"/>
                <a:cs typeface="Canva Sans"/>
                <a:sym typeface="Canva Sans"/>
              </a:rPr>
              <a:t>Base de données distribuée, conçue pour la haute disponibilité et la scalabilité.</a:t>
            </a:r>
          </a:p>
          <a:p>
            <a:pPr algn="ctr">
              <a:lnSpc>
                <a:spcPts val="3254"/>
              </a:lnSpc>
            </a:pPr>
          </a:p>
        </p:txBody>
      </p:sp>
      <p:sp>
        <p:nvSpPr>
          <p:cNvPr name="TextBox 10" id="10"/>
          <p:cNvSpPr txBox="true"/>
          <p:nvPr/>
        </p:nvSpPr>
        <p:spPr>
          <a:xfrm rot="0">
            <a:off x="7910965" y="7240979"/>
            <a:ext cx="10442560" cy="831430"/>
          </a:xfrm>
          <a:prstGeom prst="rect">
            <a:avLst/>
          </a:prstGeom>
        </p:spPr>
        <p:txBody>
          <a:bodyPr anchor="t" rtlCol="false" tIns="0" lIns="0" bIns="0" rIns="0">
            <a:spAutoFit/>
          </a:bodyPr>
          <a:lstStyle/>
          <a:p>
            <a:pPr algn="ctr">
              <a:lnSpc>
                <a:spcPts val="3390"/>
              </a:lnSpc>
            </a:pPr>
            <a:r>
              <a:rPr lang="en-US" sz="2421">
                <a:solidFill>
                  <a:srgbClr val="000000"/>
                </a:solidFill>
                <a:latin typeface="Canva Sans"/>
                <a:ea typeface="Canva Sans"/>
                <a:cs typeface="Canva Sans"/>
                <a:sym typeface="Canva Sans"/>
              </a:rPr>
              <a:t>Basé sur Hadoop, conçu pour le stockage de gros volumes de données.</a:t>
            </a:r>
          </a:p>
          <a:p>
            <a:pPr algn="ctr">
              <a:lnSpc>
                <a:spcPts val="3390"/>
              </a:lnSpc>
            </a:pP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8858331" y="5440545"/>
            <a:ext cx="7493431" cy="4850399"/>
          </a:xfrm>
          <a:custGeom>
            <a:avLst/>
            <a:gdLst/>
            <a:ahLst/>
            <a:cxnLst/>
            <a:rect r="r" b="b" t="t" l="l"/>
            <a:pathLst>
              <a:path h="4850399" w="7493431">
                <a:moveTo>
                  <a:pt x="0" y="0"/>
                </a:moveTo>
                <a:lnTo>
                  <a:pt x="7493431" y="0"/>
                </a:lnTo>
                <a:lnTo>
                  <a:pt x="7493431" y="4850399"/>
                </a:lnTo>
                <a:lnTo>
                  <a:pt x="0" y="4850399"/>
                </a:lnTo>
                <a:lnTo>
                  <a:pt x="0" y="0"/>
                </a:lnTo>
                <a:close/>
              </a:path>
            </a:pathLst>
          </a:custGeom>
          <a:blipFill>
            <a:blip r:embed="rId2"/>
            <a:stretch>
              <a:fillRect l="0" t="0" r="0" b="0"/>
            </a:stretch>
          </a:blipFill>
        </p:spPr>
      </p:sp>
      <p:sp>
        <p:nvSpPr>
          <p:cNvPr name="TextBox 6" id="6"/>
          <p:cNvSpPr txBox="true"/>
          <p:nvPr/>
        </p:nvSpPr>
        <p:spPr>
          <a:xfrm rot="0">
            <a:off x="1230984" y="2226471"/>
            <a:ext cx="17267906" cy="3915411"/>
          </a:xfrm>
          <a:prstGeom prst="rect">
            <a:avLst/>
          </a:prstGeom>
        </p:spPr>
        <p:txBody>
          <a:bodyPr anchor="t" rtlCol="false" tIns="0" lIns="0" bIns="0" rIns="0">
            <a:spAutoFit/>
          </a:bodyPr>
          <a:lstStyle/>
          <a:p>
            <a:pPr algn="l">
              <a:lnSpc>
                <a:spcPts val="4059"/>
              </a:lnSpc>
            </a:pPr>
            <a:r>
              <a:rPr lang="en-US" sz="2899">
                <a:solidFill>
                  <a:srgbClr val="000000"/>
                </a:solidFill>
                <a:latin typeface="Clear Sans"/>
                <a:ea typeface="Clear Sans"/>
                <a:cs typeface="Clear Sans"/>
                <a:sym typeface="Clear Sans"/>
              </a:rPr>
              <a:t>Les bases de données orientées graphes sont conçues pour stocker et gérer des relations complexes entre les données. Contrairement aux bases relationnelles (SQL) qui utilisent des tables, elles utilisent :</a:t>
            </a:r>
          </a:p>
          <a:p>
            <a:pPr algn="l">
              <a:lnSpc>
                <a:spcPts val="4059"/>
              </a:lnSpc>
            </a:pP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Des nœuds  → Représentent des entités.</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Des relations  → Représentent les liens entre les entités.</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Des propriétés  → Stockent des informations supplémentaires sur les nœuds et relations.</a:t>
            </a:r>
          </a:p>
          <a:p>
            <a:pPr algn="l">
              <a:lnSpc>
                <a:spcPts val="3499"/>
              </a:lnSpc>
            </a:pPr>
          </a:p>
          <a:p>
            <a:pPr algn="l" marL="0" indent="0" lvl="0">
              <a:lnSpc>
                <a:spcPts val="3219"/>
              </a:lnSpc>
              <a:spcBef>
                <a:spcPct val="0"/>
              </a:spcBef>
            </a:pPr>
          </a:p>
        </p:txBody>
      </p:sp>
      <p:sp>
        <p:nvSpPr>
          <p:cNvPr name="TextBox 7" id="7"/>
          <p:cNvSpPr txBox="true"/>
          <p:nvPr/>
        </p:nvSpPr>
        <p:spPr>
          <a:xfrm rot="0">
            <a:off x="304800" y="811525"/>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GRAPHES</a:t>
            </a:r>
          </a:p>
        </p:txBody>
      </p:sp>
    </p:spTree>
  </p:cSld>
  <p:clrMapOvr>
    <a:masterClrMapping/>
  </p:clrMapOvr>
</p:sld>
</file>

<file path=ppt/slides/slide3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230984" y="2226471"/>
            <a:ext cx="17267906" cy="6410961"/>
          </a:xfrm>
          <a:prstGeom prst="rect">
            <a:avLst/>
          </a:prstGeom>
        </p:spPr>
        <p:txBody>
          <a:bodyPr anchor="t" rtlCol="false" tIns="0" lIns="0" bIns="0" rIns="0">
            <a:spAutoFit/>
          </a:bodyPr>
          <a:lstStyle/>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Optimisation pour les relations complexes : Conçu pour traiter rapidement les requêtes impliquant des relations multiples et complexes entre les entités.</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Flexibilité : Aucune nécessité de définir un schéma rigide à l’avance, ce qui permet une évolution facile de la structure des données.</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Requêtes spécifiques : Utilisation de langages spécifiques comme Cypher (pour Neo4j) ou Gremlin pour interroger et manipuler les graphes.</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Scalabilité horizontale : Peut être facilement distribuée sur plusieurs serveurs, permettant une mise à l'échelle efficace des données.</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Performance : Optimisée pour la navigation rapide entre les nœuds, même pour des graphes très larges, ce qui rend l’analyse de relations complexes plus efficace.</a:t>
            </a:r>
          </a:p>
          <a:p>
            <a:pPr algn="l">
              <a:lnSpc>
                <a:spcPts val="3499"/>
              </a:lnSpc>
            </a:pPr>
          </a:p>
          <a:p>
            <a:pPr algn="l">
              <a:lnSpc>
                <a:spcPts val="3499"/>
              </a:lnSpc>
            </a:pPr>
          </a:p>
          <a:p>
            <a:pPr algn="l" marL="0" indent="0" lvl="0">
              <a:lnSpc>
                <a:spcPts val="3219"/>
              </a:lnSpc>
              <a:spcBef>
                <a:spcPct val="0"/>
              </a:spcBef>
            </a:pPr>
          </a:p>
        </p:txBody>
      </p:sp>
      <p:sp>
        <p:nvSpPr>
          <p:cNvPr name="TextBox 6" id="6"/>
          <p:cNvSpPr txBox="true"/>
          <p:nvPr/>
        </p:nvSpPr>
        <p:spPr>
          <a:xfrm rot="0">
            <a:off x="304800" y="811525"/>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GRAPHES</a:t>
            </a:r>
          </a:p>
        </p:txBody>
      </p:sp>
    </p:spTree>
  </p:cSld>
  <p:clrMapOvr>
    <a:masterClrMapping/>
  </p:clrMapOvr>
</p:sld>
</file>

<file path=ppt/slides/slide3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280370" y="1232591"/>
            <a:ext cx="16276627" cy="9882758"/>
          </a:xfrm>
          <a:prstGeom prst="rect">
            <a:avLst/>
          </a:prstGeom>
        </p:spPr>
        <p:txBody>
          <a:bodyPr anchor="t" rtlCol="false" tIns="0" lIns="0" bIns="0" rIns="0">
            <a:spAutoFit/>
          </a:bodyPr>
          <a:lstStyle/>
          <a:p>
            <a:pPr algn="l">
              <a:lnSpc>
                <a:spcPts val="5695"/>
              </a:lnSpc>
            </a:pPr>
          </a:p>
          <a:p>
            <a:pPr algn="l">
              <a:lnSpc>
                <a:spcPts val="4059"/>
              </a:lnSpc>
            </a:pPr>
            <a:r>
              <a:rPr lang="en-US" sz="2899">
                <a:solidFill>
                  <a:srgbClr val="000000"/>
                </a:solidFill>
                <a:latin typeface="Clear Sans"/>
                <a:ea typeface="Clear Sans"/>
                <a:cs typeface="Clear Sans"/>
                <a:sym typeface="Clear Sans"/>
              </a:rPr>
              <a:t>Cas d'Usage</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Réseaux sociaux :</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Relations utilisateurs : Représenter les connexions entre les utilisateurs (amis, abonnements) et effectuer des analyses sur les réseaux sociaux.</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Suggestions d'amis : Calculer rapidement les recommandations d'amis ou de groupes en analysant les liens entre utilisateurs.</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Recommandation de contenu :</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Systèmes de recommandation : Analyser les connexions entre les utilisateurs, les produits ou les contenus (films, livres, etc.) pour faire des recommandations personnalisées.</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Exemple : Si un utilisateur aime un certain film, recommander des films similaires en fonction des relations dans le graphe.</a:t>
            </a:r>
          </a:p>
          <a:p>
            <a:pPr algn="l">
              <a:lnSpc>
                <a:spcPts val="4759"/>
              </a:lnSpc>
            </a:pPr>
          </a:p>
          <a:p>
            <a:pPr algn="l">
              <a:lnSpc>
                <a:spcPts val="3640"/>
              </a:lnSpc>
            </a:pPr>
          </a:p>
          <a:p>
            <a:pPr algn="l">
              <a:lnSpc>
                <a:spcPts val="3640"/>
              </a:lnSpc>
            </a:pPr>
          </a:p>
          <a:p>
            <a:pPr algn="l">
              <a:lnSpc>
                <a:spcPts val="3500"/>
              </a:lnSpc>
            </a:pP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TextBox 6" id="6"/>
          <p:cNvSpPr txBox="true"/>
          <p:nvPr/>
        </p:nvSpPr>
        <p:spPr>
          <a:xfrm rot="0">
            <a:off x="498286" y="988887"/>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GRAPHES</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44001" y="3189067"/>
            <a:ext cx="5150714" cy="2251478"/>
          </a:xfrm>
          <a:custGeom>
            <a:avLst/>
            <a:gdLst/>
            <a:ahLst/>
            <a:cxnLst/>
            <a:rect r="r" b="b" t="t" l="l"/>
            <a:pathLst>
              <a:path h="2251478" w="5150714">
                <a:moveTo>
                  <a:pt x="0" y="0"/>
                </a:moveTo>
                <a:lnTo>
                  <a:pt x="5150713" y="0"/>
                </a:lnTo>
                <a:lnTo>
                  <a:pt x="5150713" y="2251478"/>
                </a:lnTo>
                <a:lnTo>
                  <a:pt x="0" y="2251478"/>
                </a:lnTo>
                <a:lnTo>
                  <a:pt x="0" y="0"/>
                </a:lnTo>
                <a:close/>
              </a:path>
            </a:pathLst>
          </a:custGeom>
          <a:blipFill>
            <a:blip r:embed="rId2"/>
            <a:stretch>
              <a:fillRect l="0" t="-2322" r="0" b="-2322"/>
            </a:stretch>
          </a:blipFill>
        </p:spPr>
      </p:sp>
      <p:sp>
        <p:nvSpPr>
          <p:cNvPr name="Freeform 6" id="6"/>
          <p:cNvSpPr/>
          <p:nvPr/>
        </p:nvSpPr>
        <p:spPr>
          <a:xfrm flipH="false" flipV="false" rot="0">
            <a:off x="11546492" y="5440545"/>
            <a:ext cx="4156989" cy="2405858"/>
          </a:xfrm>
          <a:custGeom>
            <a:avLst/>
            <a:gdLst/>
            <a:ahLst/>
            <a:cxnLst/>
            <a:rect r="r" b="b" t="t" l="l"/>
            <a:pathLst>
              <a:path h="2405858" w="4156989">
                <a:moveTo>
                  <a:pt x="0" y="0"/>
                </a:moveTo>
                <a:lnTo>
                  <a:pt x="4156989" y="0"/>
                </a:lnTo>
                <a:lnTo>
                  <a:pt x="4156989" y="2405857"/>
                </a:lnTo>
                <a:lnTo>
                  <a:pt x="0" y="2405857"/>
                </a:lnTo>
                <a:lnTo>
                  <a:pt x="0" y="0"/>
                </a:lnTo>
                <a:close/>
              </a:path>
            </a:pathLst>
          </a:custGeom>
          <a:blipFill>
            <a:blip r:embed="rId3"/>
            <a:stretch>
              <a:fillRect l="0" t="0" r="0" b="0"/>
            </a:stretch>
          </a:blipFill>
        </p:spPr>
      </p:sp>
      <p:sp>
        <p:nvSpPr>
          <p:cNvPr name="TextBox 7" id="7"/>
          <p:cNvSpPr txBox="true"/>
          <p:nvPr/>
        </p:nvSpPr>
        <p:spPr>
          <a:xfrm rot="0">
            <a:off x="1028700" y="2226471"/>
            <a:ext cx="17267906" cy="1781811"/>
          </a:xfrm>
          <a:prstGeom prst="rect">
            <a:avLst/>
          </a:prstGeom>
        </p:spPr>
        <p:txBody>
          <a:bodyPr anchor="t" rtlCol="false" tIns="0" lIns="0" bIns="0" rIns="0">
            <a:spAutoFit/>
          </a:bodyPr>
          <a:lstStyle/>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Exemple de Bases de Données Orientées Graphes</a:t>
            </a:r>
          </a:p>
          <a:p>
            <a:pPr algn="l">
              <a:lnSpc>
                <a:spcPts val="3499"/>
              </a:lnSpc>
            </a:pPr>
          </a:p>
          <a:p>
            <a:pPr algn="l">
              <a:lnSpc>
                <a:spcPts val="3499"/>
              </a:lnSpc>
            </a:pPr>
          </a:p>
          <a:p>
            <a:pPr algn="l" marL="0" indent="0" lvl="0">
              <a:lnSpc>
                <a:spcPts val="3219"/>
              </a:lnSpc>
              <a:spcBef>
                <a:spcPct val="0"/>
              </a:spcBef>
            </a:pPr>
          </a:p>
        </p:txBody>
      </p:sp>
      <p:sp>
        <p:nvSpPr>
          <p:cNvPr name="TextBox 8" id="8"/>
          <p:cNvSpPr txBox="true"/>
          <p:nvPr/>
        </p:nvSpPr>
        <p:spPr>
          <a:xfrm rot="0">
            <a:off x="304800" y="811525"/>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GRAPHES</a:t>
            </a:r>
          </a:p>
        </p:txBody>
      </p:sp>
      <p:sp>
        <p:nvSpPr>
          <p:cNvPr name="TextBox 9" id="9"/>
          <p:cNvSpPr txBox="true"/>
          <p:nvPr/>
        </p:nvSpPr>
        <p:spPr>
          <a:xfrm rot="0">
            <a:off x="1246414" y="5095875"/>
            <a:ext cx="17267906" cy="455296"/>
          </a:xfrm>
          <a:prstGeom prst="rect">
            <a:avLst/>
          </a:prstGeom>
        </p:spPr>
        <p:txBody>
          <a:bodyPr anchor="t" rtlCol="false" tIns="0" lIns="0" bIns="0" rIns="0">
            <a:spAutoFit/>
          </a:bodyPr>
          <a:lstStyle/>
          <a:p>
            <a:pPr algn="l">
              <a:lnSpc>
                <a:spcPts val="3779"/>
              </a:lnSpc>
              <a:spcBef>
                <a:spcPct val="0"/>
              </a:spcBef>
            </a:pPr>
            <a:r>
              <a:rPr lang="en-US" sz="2699">
                <a:solidFill>
                  <a:srgbClr val="000000"/>
                </a:solidFill>
                <a:latin typeface="Clear Sans"/>
                <a:ea typeface="Clear Sans"/>
                <a:cs typeface="Clear Sans"/>
                <a:sym typeface="Clear Sans"/>
              </a:rPr>
              <a:t>Nouvelle base de données pour Java</a:t>
            </a:r>
          </a:p>
        </p:txBody>
      </p:sp>
      <p:sp>
        <p:nvSpPr>
          <p:cNvPr name="TextBox 10" id="10"/>
          <p:cNvSpPr txBox="true"/>
          <p:nvPr/>
        </p:nvSpPr>
        <p:spPr>
          <a:xfrm rot="0">
            <a:off x="10500085" y="7457147"/>
            <a:ext cx="17267906" cy="455296"/>
          </a:xfrm>
          <a:prstGeom prst="rect">
            <a:avLst/>
          </a:prstGeom>
        </p:spPr>
        <p:txBody>
          <a:bodyPr anchor="t" rtlCol="false" tIns="0" lIns="0" bIns="0" rIns="0">
            <a:spAutoFit/>
          </a:bodyPr>
          <a:lstStyle/>
          <a:p>
            <a:pPr algn="l">
              <a:lnSpc>
                <a:spcPts val="3779"/>
              </a:lnSpc>
              <a:spcBef>
                <a:spcPct val="0"/>
              </a:spcBef>
            </a:pPr>
            <a:r>
              <a:rPr lang="en-US" sz="2699">
                <a:solidFill>
                  <a:srgbClr val="000000"/>
                </a:solidFill>
                <a:latin typeface="Clear Sans"/>
                <a:ea typeface="Clear Sans"/>
                <a:cs typeface="Clear Sans"/>
                <a:sym typeface="Clear Sans"/>
              </a:rPr>
              <a:t>Base de données graphes gérée</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5616085" y="4064885"/>
            <a:ext cx="11301259" cy="5749515"/>
          </a:xfrm>
          <a:custGeom>
            <a:avLst/>
            <a:gdLst/>
            <a:ahLst/>
            <a:cxnLst/>
            <a:rect r="r" b="b" t="t" l="l"/>
            <a:pathLst>
              <a:path h="5749515" w="11301259">
                <a:moveTo>
                  <a:pt x="0" y="0"/>
                </a:moveTo>
                <a:lnTo>
                  <a:pt x="11301259" y="0"/>
                </a:lnTo>
                <a:lnTo>
                  <a:pt x="11301259" y="5749516"/>
                </a:lnTo>
                <a:lnTo>
                  <a:pt x="0" y="5749516"/>
                </a:lnTo>
                <a:lnTo>
                  <a:pt x="0" y="0"/>
                </a:lnTo>
                <a:close/>
              </a:path>
            </a:pathLst>
          </a:custGeom>
          <a:blipFill>
            <a:blip r:embed="rId2"/>
            <a:stretch>
              <a:fillRect l="0" t="0" r="0" b="0"/>
            </a:stretch>
          </a:blipFill>
        </p:spPr>
      </p:sp>
      <p:sp>
        <p:nvSpPr>
          <p:cNvPr name="TextBox 6" id="6"/>
          <p:cNvSpPr txBox="true"/>
          <p:nvPr/>
        </p:nvSpPr>
        <p:spPr>
          <a:xfrm rot="0">
            <a:off x="1230984" y="2226471"/>
            <a:ext cx="17267906" cy="2372361"/>
          </a:xfrm>
          <a:prstGeom prst="rect">
            <a:avLst/>
          </a:prstGeom>
        </p:spPr>
        <p:txBody>
          <a:bodyPr anchor="t" rtlCol="false" tIns="0" lIns="0" bIns="0" rIns="0">
            <a:spAutoFit/>
          </a:bodyPr>
          <a:lstStyle/>
          <a:p>
            <a:pPr algn="l">
              <a:lnSpc>
                <a:spcPts val="4059"/>
              </a:lnSpc>
            </a:pPr>
            <a:r>
              <a:rPr lang="en-US" sz="2899">
                <a:solidFill>
                  <a:srgbClr val="000000"/>
                </a:solidFill>
                <a:latin typeface="Clear Sans"/>
                <a:ea typeface="Clear Sans"/>
                <a:cs typeface="Clear Sans"/>
                <a:sym typeface="Clear Sans"/>
              </a:rPr>
              <a:t>Une Base de Données Orientée Documents est un type de base NoSQL qui stocke les données sous forme de documents semi-structurés (JSON, BSON, XML), permettant une flexibilité dans la gestion des données sans schéma fixe.</a:t>
            </a:r>
          </a:p>
          <a:p>
            <a:pPr algn="l">
              <a:lnSpc>
                <a:spcPts val="3499"/>
              </a:lnSpc>
            </a:pPr>
          </a:p>
          <a:p>
            <a:pPr algn="l" marL="0" indent="0" lvl="0">
              <a:lnSpc>
                <a:spcPts val="3219"/>
              </a:lnSpc>
              <a:spcBef>
                <a:spcPct val="0"/>
              </a:spcBef>
            </a:pPr>
          </a:p>
        </p:txBody>
      </p:sp>
      <p:sp>
        <p:nvSpPr>
          <p:cNvPr name="TextBox 7" id="7"/>
          <p:cNvSpPr txBox="true"/>
          <p:nvPr/>
        </p:nvSpPr>
        <p:spPr>
          <a:xfrm rot="0">
            <a:off x="304800" y="811525"/>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DOCUMENTS</a:t>
            </a:r>
          </a:p>
        </p:txBody>
      </p:sp>
    </p:spTree>
  </p:cSld>
  <p:clrMapOvr>
    <a:masterClrMapping/>
  </p:clrMapOvr>
</p:sld>
</file>

<file path=ppt/slides/slide3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230984" y="2226471"/>
            <a:ext cx="17267906" cy="8392161"/>
          </a:xfrm>
          <a:prstGeom prst="rect">
            <a:avLst/>
          </a:prstGeom>
        </p:spPr>
        <p:txBody>
          <a:bodyPr anchor="t" rtlCol="false" tIns="0" lIns="0" bIns="0" rIns="0">
            <a:spAutoFit/>
          </a:bodyPr>
          <a:lstStyle/>
          <a:p>
            <a:pPr algn="l">
              <a:lnSpc>
                <a:spcPts val="4059"/>
              </a:lnSpc>
            </a:pPr>
            <a:r>
              <a:rPr lang="en-US" sz="2899">
                <a:solidFill>
                  <a:srgbClr val="000000"/>
                </a:solidFill>
                <a:latin typeface="Clear Sans"/>
                <a:ea typeface="Clear Sans"/>
                <a:cs typeface="Clear Sans"/>
                <a:sym typeface="Clear Sans"/>
              </a:rPr>
              <a:t>Caractéristiques des Bases de Données Orientées Documents</a:t>
            </a:r>
          </a:p>
          <a:p>
            <a:pPr algn="l">
              <a:lnSpc>
                <a:spcPts val="4059"/>
              </a:lnSpc>
            </a:pPr>
            <a:r>
              <a:rPr lang="en-US" sz="2899">
                <a:solidFill>
                  <a:srgbClr val="000000"/>
                </a:solidFill>
                <a:latin typeface="Clear Sans"/>
                <a:ea typeface="Clear Sans"/>
                <a:cs typeface="Clear Sans"/>
                <a:sym typeface="Clear Sans"/>
              </a:rPr>
              <a:t>Simplicité</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Stockage des données sous forme de documents (JSON, BSON, XML, etc.).</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Schéma flexible, chaque document peut avoir une structure différente.</a:t>
            </a:r>
          </a:p>
          <a:p>
            <a:pPr algn="l">
              <a:lnSpc>
                <a:spcPts val="4059"/>
              </a:lnSpc>
            </a:pPr>
            <a:r>
              <a:rPr lang="en-US" sz="2899">
                <a:solidFill>
                  <a:srgbClr val="000000"/>
                </a:solidFill>
                <a:latin typeface="Clear Sans"/>
                <a:ea typeface="Clear Sans"/>
                <a:cs typeface="Clear Sans"/>
                <a:sym typeface="Clear Sans"/>
              </a:rPr>
              <a:t>Performance</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Lecture et écriture rapides, optimisées pour des volumes importants de données.</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Indexation avancée pour des requêtes efficaces.</a:t>
            </a:r>
          </a:p>
          <a:p>
            <a:pPr algn="l">
              <a:lnSpc>
                <a:spcPts val="4059"/>
              </a:lnSpc>
            </a:pPr>
            <a:r>
              <a:rPr lang="en-US" sz="2899">
                <a:solidFill>
                  <a:srgbClr val="000000"/>
                </a:solidFill>
                <a:latin typeface="Clear Sans"/>
                <a:ea typeface="Clear Sans"/>
                <a:cs typeface="Clear Sans"/>
                <a:sym typeface="Clear Sans"/>
              </a:rPr>
              <a:t>Scalabilité</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Scalabilité horizontale : peut être distribuée sur plusieurs serveurs.</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Adaptée aux applications à forte charge et aux données massives.</a:t>
            </a:r>
          </a:p>
          <a:p>
            <a:pPr algn="l">
              <a:lnSpc>
                <a:spcPts val="4059"/>
              </a:lnSpc>
            </a:pPr>
            <a:r>
              <a:rPr lang="en-US" sz="2899">
                <a:solidFill>
                  <a:srgbClr val="000000"/>
                </a:solidFill>
                <a:latin typeface="Clear Sans"/>
                <a:ea typeface="Clear Sans"/>
                <a:cs typeface="Clear Sans"/>
                <a:sym typeface="Clear Sans"/>
              </a:rPr>
              <a:t>Flexibilité</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Stocke des objets complexes (listes, tableaux, objets imbriqués).</a:t>
            </a:r>
          </a:p>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Permet de modifier facilement la structure des données sans migration complexe.</a:t>
            </a:r>
          </a:p>
          <a:p>
            <a:pPr algn="l">
              <a:lnSpc>
                <a:spcPts val="3499"/>
              </a:lnSpc>
            </a:pPr>
          </a:p>
          <a:p>
            <a:pPr algn="l">
              <a:lnSpc>
                <a:spcPts val="3499"/>
              </a:lnSpc>
            </a:pPr>
          </a:p>
          <a:p>
            <a:pPr algn="l">
              <a:lnSpc>
                <a:spcPts val="3499"/>
              </a:lnSpc>
            </a:pPr>
          </a:p>
          <a:p>
            <a:pPr algn="l" marL="0" indent="0" lvl="0">
              <a:lnSpc>
                <a:spcPts val="3219"/>
              </a:lnSpc>
              <a:spcBef>
                <a:spcPct val="0"/>
              </a:spcBef>
            </a:pPr>
          </a:p>
        </p:txBody>
      </p:sp>
      <p:sp>
        <p:nvSpPr>
          <p:cNvPr name="TextBox 6" id="6"/>
          <p:cNvSpPr txBox="true"/>
          <p:nvPr/>
        </p:nvSpPr>
        <p:spPr>
          <a:xfrm rot="0">
            <a:off x="304800" y="811525"/>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DOCUMENTS</a:t>
            </a:r>
          </a:p>
        </p:txBody>
      </p:sp>
    </p:spTree>
  </p:cSld>
  <p:clrMapOvr>
    <a:masterClrMapping/>
  </p:clrMapOvr>
</p:sld>
</file>

<file path=ppt/slides/slide3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280370" y="1223066"/>
            <a:ext cx="16276627" cy="8976613"/>
          </a:xfrm>
          <a:prstGeom prst="rect">
            <a:avLst/>
          </a:prstGeom>
        </p:spPr>
        <p:txBody>
          <a:bodyPr anchor="t" rtlCol="false" tIns="0" lIns="0" bIns="0" rIns="0">
            <a:spAutoFit/>
          </a:bodyPr>
          <a:lstStyle/>
          <a:p>
            <a:pPr algn="l">
              <a:lnSpc>
                <a:spcPts val="5835"/>
              </a:lnSpc>
            </a:pPr>
          </a:p>
          <a:p>
            <a:pPr algn="l">
              <a:lnSpc>
                <a:spcPts val="4199"/>
              </a:lnSpc>
            </a:pPr>
            <a:r>
              <a:rPr lang="en-US" sz="2999">
                <a:solidFill>
                  <a:srgbClr val="000000"/>
                </a:solidFill>
                <a:latin typeface="Clear Sans"/>
                <a:ea typeface="Clear Sans"/>
                <a:cs typeface="Clear Sans"/>
                <a:sym typeface="Clear Sans"/>
              </a:rPr>
              <a:t>Cas d'Usage</a:t>
            </a:r>
          </a:p>
          <a:p>
            <a:pPr algn="l">
              <a:lnSpc>
                <a:spcPts val="4059"/>
              </a:lnSpc>
            </a:pPr>
            <a:r>
              <a:rPr lang="en-US" sz="2899">
                <a:solidFill>
                  <a:srgbClr val="000000"/>
                </a:solidFill>
                <a:latin typeface="Clear Sans"/>
                <a:ea typeface="Clear Sans"/>
                <a:cs typeface="Clear Sans"/>
                <a:sym typeface="Clear Sans"/>
              </a:rPr>
              <a:t>E-commerce</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Gestion de catalogues de produits aux structures variées (ex : un produit électronique avec des spécifications techniques différentes d’un vêtement).</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Stockage des avis clients et des historiques d’achats.</a:t>
            </a:r>
          </a:p>
          <a:p>
            <a:pPr algn="l">
              <a:lnSpc>
                <a:spcPts val="4059"/>
              </a:lnSpc>
            </a:pPr>
            <a:r>
              <a:rPr lang="en-US" sz="2899">
                <a:solidFill>
                  <a:srgbClr val="000000"/>
                </a:solidFill>
                <a:latin typeface="Clear Sans"/>
                <a:ea typeface="Clear Sans"/>
                <a:cs typeface="Clear Sans"/>
                <a:sym typeface="Clear Sans"/>
              </a:rPr>
              <a:t>Applications IoT (Internet des Objets)</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Collecte et stockage de données hétérogènes provenant de capteurs et objets connectés.</a:t>
            </a:r>
          </a:p>
          <a:p>
            <a:pPr algn="l" marL="626109" indent="-313054" lvl="1">
              <a:lnSpc>
                <a:spcPts val="4059"/>
              </a:lnSpc>
              <a:buFont typeface="Arial"/>
              <a:buChar char="•"/>
            </a:pPr>
            <a:r>
              <a:rPr lang="en-US" sz="2899">
                <a:solidFill>
                  <a:srgbClr val="000000"/>
                </a:solidFill>
                <a:latin typeface="Clear Sans"/>
                <a:ea typeface="Clear Sans"/>
                <a:cs typeface="Clear Sans"/>
                <a:sym typeface="Clear Sans"/>
              </a:rPr>
              <a:t>Gestion et analyse en temps réel des flux de données.</a:t>
            </a:r>
          </a:p>
          <a:p>
            <a:pPr algn="l">
              <a:lnSpc>
                <a:spcPts val="4759"/>
              </a:lnSpc>
            </a:pPr>
          </a:p>
          <a:p>
            <a:pPr algn="l">
              <a:lnSpc>
                <a:spcPts val="4759"/>
              </a:lnSpc>
            </a:pPr>
          </a:p>
          <a:p>
            <a:pPr algn="l">
              <a:lnSpc>
                <a:spcPts val="3640"/>
              </a:lnSpc>
            </a:pPr>
          </a:p>
          <a:p>
            <a:pPr algn="l">
              <a:lnSpc>
                <a:spcPts val="3640"/>
              </a:lnSpc>
            </a:pPr>
          </a:p>
          <a:p>
            <a:pPr algn="l">
              <a:lnSpc>
                <a:spcPts val="3500"/>
              </a:lnSpc>
            </a:pPr>
          </a:p>
          <a:p>
            <a:pPr algn="l">
              <a:lnSpc>
                <a:spcPts val="3167"/>
              </a:lnSpc>
            </a:pPr>
          </a:p>
          <a:p>
            <a:pPr algn="l">
              <a:lnSpc>
                <a:spcPts val="3035"/>
              </a:lnSpc>
            </a:pPr>
          </a:p>
          <a:p>
            <a:pPr algn="l">
              <a:lnSpc>
                <a:spcPts val="3035"/>
              </a:lnSpc>
            </a:pPr>
          </a:p>
          <a:p>
            <a:pPr algn="l" marL="0" indent="0" lvl="0">
              <a:lnSpc>
                <a:spcPts val="3167"/>
              </a:lnSpc>
              <a:spcBef>
                <a:spcPct val="0"/>
              </a:spcBef>
            </a:pPr>
            <a:r>
              <a:rPr lang="en-US" sz="2262">
                <a:solidFill>
                  <a:srgbClr val="000000"/>
                </a:solidFill>
                <a:latin typeface="Clear Sans"/>
                <a:ea typeface="Clear Sans"/>
                <a:cs typeface="Clear Sans"/>
                <a:sym typeface="Clear Sans"/>
              </a:rPr>
              <a:t> </a:t>
            </a:r>
          </a:p>
        </p:txBody>
      </p:sp>
      <p:sp>
        <p:nvSpPr>
          <p:cNvPr name="TextBox 6" id="6"/>
          <p:cNvSpPr txBox="true"/>
          <p:nvPr/>
        </p:nvSpPr>
        <p:spPr>
          <a:xfrm rot="0">
            <a:off x="498286" y="988887"/>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DOCUMENTS</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811932" y="2777615"/>
            <a:ext cx="7188759" cy="5134828"/>
          </a:xfrm>
          <a:custGeom>
            <a:avLst/>
            <a:gdLst/>
            <a:ahLst/>
            <a:cxnLst/>
            <a:rect r="r" b="b" t="t" l="l"/>
            <a:pathLst>
              <a:path h="5134828" w="7188759">
                <a:moveTo>
                  <a:pt x="0" y="0"/>
                </a:moveTo>
                <a:lnTo>
                  <a:pt x="7188759" y="0"/>
                </a:lnTo>
                <a:lnTo>
                  <a:pt x="7188759" y="5134827"/>
                </a:lnTo>
                <a:lnTo>
                  <a:pt x="0" y="5134827"/>
                </a:lnTo>
                <a:lnTo>
                  <a:pt x="0" y="0"/>
                </a:lnTo>
                <a:close/>
              </a:path>
            </a:pathLst>
          </a:custGeom>
          <a:blipFill>
            <a:blip r:embed="rId2"/>
            <a:stretch>
              <a:fillRect l="0" t="0" r="0" b="0"/>
            </a:stretch>
          </a:blipFill>
        </p:spPr>
      </p:sp>
      <p:sp>
        <p:nvSpPr>
          <p:cNvPr name="Freeform 6" id="6"/>
          <p:cNvSpPr/>
          <p:nvPr/>
        </p:nvSpPr>
        <p:spPr>
          <a:xfrm flipH="false" flipV="false" rot="0">
            <a:off x="11919274" y="4315810"/>
            <a:ext cx="2845416" cy="2881434"/>
          </a:xfrm>
          <a:custGeom>
            <a:avLst/>
            <a:gdLst/>
            <a:ahLst/>
            <a:cxnLst/>
            <a:rect r="r" b="b" t="t" l="l"/>
            <a:pathLst>
              <a:path h="2881434" w="2845416">
                <a:moveTo>
                  <a:pt x="0" y="0"/>
                </a:moveTo>
                <a:lnTo>
                  <a:pt x="2845417" y="0"/>
                </a:lnTo>
                <a:lnTo>
                  <a:pt x="2845417" y="2881434"/>
                </a:lnTo>
                <a:lnTo>
                  <a:pt x="0" y="2881434"/>
                </a:lnTo>
                <a:lnTo>
                  <a:pt x="0" y="0"/>
                </a:lnTo>
                <a:close/>
              </a:path>
            </a:pathLst>
          </a:custGeom>
          <a:blipFill>
            <a:blip r:embed="rId3"/>
            <a:stretch>
              <a:fillRect l="0" t="0" r="0" b="0"/>
            </a:stretch>
          </a:blipFill>
        </p:spPr>
      </p:sp>
      <p:sp>
        <p:nvSpPr>
          <p:cNvPr name="TextBox 7" id="7"/>
          <p:cNvSpPr txBox="true"/>
          <p:nvPr/>
        </p:nvSpPr>
        <p:spPr>
          <a:xfrm rot="0">
            <a:off x="1028700" y="2226471"/>
            <a:ext cx="17267906" cy="1781811"/>
          </a:xfrm>
          <a:prstGeom prst="rect">
            <a:avLst/>
          </a:prstGeom>
        </p:spPr>
        <p:txBody>
          <a:bodyPr anchor="t" rtlCol="false" tIns="0" lIns="0" bIns="0" rIns="0">
            <a:spAutoFit/>
          </a:bodyPr>
          <a:lstStyle/>
          <a:p>
            <a:pPr algn="l" marL="626102" indent="-313051" lvl="1">
              <a:lnSpc>
                <a:spcPts val="4059"/>
              </a:lnSpc>
              <a:buFont typeface="Arial"/>
              <a:buChar char="•"/>
            </a:pPr>
            <a:r>
              <a:rPr lang="en-US" sz="2899">
                <a:solidFill>
                  <a:srgbClr val="000000"/>
                </a:solidFill>
                <a:latin typeface="Clear Sans"/>
                <a:ea typeface="Clear Sans"/>
                <a:cs typeface="Clear Sans"/>
                <a:sym typeface="Clear Sans"/>
              </a:rPr>
              <a:t>Exemple de Bases de Données Orientées Documents</a:t>
            </a:r>
          </a:p>
          <a:p>
            <a:pPr algn="l">
              <a:lnSpc>
                <a:spcPts val="3499"/>
              </a:lnSpc>
            </a:pPr>
          </a:p>
          <a:p>
            <a:pPr algn="l">
              <a:lnSpc>
                <a:spcPts val="3499"/>
              </a:lnSpc>
            </a:pPr>
          </a:p>
          <a:p>
            <a:pPr algn="l" marL="0" indent="0" lvl="0">
              <a:lnSpc>
                <a:spcPts val="3219"/>
              </a:lnSpc>
              <a:spcBef>
                <a:spcPct val="0"/>
              </a:spcBef>
            </a:pPr>
          </a:p>
        </p:txBody>
      </p:sp>
      <p:sp>
        <p:nvSpPr>
          <p:cNvPr name="TextBox 8" id="8"/>
          <p:cNvSpPr txBox="true"/>
          <p:nvPr/>
        </p:nvSpPr>
        <p:spPr>
          <a:xfrm rot="0">
            <a:off x="304800" y="811525"/>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BASES DE DONNÉES ORIENTÉES DOCUMENTS</a:t>
            </a:r>
          </a:p>
        </p:txBody>
      </p:sp>
      <p:sp>
        <p:nvSpPr>
          <p:cNvPr name="TextBox 9" id="9"/>
          <p:cNvSpPr txBox="true"/>
          <p:nvPr/>
        </p:nvSpPr>
        <p:spPr>
          <a:xfrm rot="0">
            <a:off x="3029708" y="6473884"/>
            <a:ext cx="17267906" cy="455296"/>
          </a:xfrm>
          <a:prstGeom prst="rect">
            <a:avLst/>
          </a:prstGeom>
        </p:spPr>
        <p:txBody>
          <a:bodyPr anchor="t" rtlCol="false" tIns="0" lIns="0" bIns="0" rIns="0">
            <a:spAutoFit/>
          </a:bodyPr>
          <a:lstStyle/>
          <a:p>
            <a:pPr algn="l">
              <a:lnSpc>
                <a:spcPts val="3779"/>
              </a:lnSpc>
              <a:spcBef>
                <a:spcPct val="0"/>
              </a:spcBef>
            </a:pPr>
            <a:r>
              <a:rPr lang="en-US" sz="2699">
                <a:solidFill>
                  <a:srgbClr val="000000"/>
                </a:solidFill>
                <a:latin typeface="Clear Sans"/>
                <a:ea typeface="Clear Sans"/>
                <a:cs typeface="Clear Sans"/>
                <a:sym typeface="Clear Sans"/>
              </a:rPr>
              <a:t>Base NoSQL flexible et scalable</a:t>
            </a:r>
          </a:p>
        </p:txBody>
      </p:sp>
      <p:sp>
        <p:nvSpPr>
          <p:cNvPr name="TextBox 10" id="10"/>
          <p:cNvSpPr txBox="true"/>
          <p:nvPr/>
        </p:nvSpPr>
        <p:spPr>
          <a:xfrm rot="0">
            <a:off x="10500085" y="7457147"/>
            <a:ext cx="17267906" cy="455296"/>
          </a:xfrm>
          <a:prstGeom prst="rect">
            <a:avLst/>
          </a:prstGeom>
        </p:spPr>
        <p:txBody>
          <a:bodyPr anchor="t" rtlCol="false" tIns="0" lIns="0" bIns="0" rIns="0">
            <a:spAutoFit/>
          </a:bodyPr>
          <a:lstStyle/>
          <a:p>
            <a:pPr algn="l">
              <a:lnSpc>
                <a:spcPts val="3779"/>
              </a:lnSpc>
              <a:spcBef>
                <a:spcPct val="0"/>
              </a:spcBef>
            </a:pPr>
            <a:r>
              <a:rPr lang="en-US" sz="2699">
                <a:solidFill>
                  <a:srgbClr val="000000"/>
                </a:solidFill>
                <a:latin typeface="Clear Sans"/>
                <a:ea typeface="Clear Sans"/>
                <a:cs typeface="Clear Sans"/>
                <a:sym typeface="Clear Sans"/>
              </a:rPr>
              <a:t>Base de données documentaire distribuée</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60965"/>
            <a:ext cx="8349100" cy="1489665"/>
            <a:chOff x="0" y="0"/>
            <a:chExt cx="2198940" cy="392340"/>
          </a:xfrm>
        </p:grpSpPr>
        <p:sp>
          <p:nvSpPr>
            <p:cNvPr name="Freeform 3" id="3"/>
            <p:cNvSpPr/>
            <p:nvPr/>
          </p:nvSpPr>
          <p:spPr>
            <a:xfrm flipH="false" flipV="false" rot="0">
              <a:off x="0" y="0"/>
              <a:ext cx="2198940" cy="392340"/>
            </a:xfrm>
            <a:custGeom>
              <a:avLst/>
              <a:gdLst/>
              <a:ahLst/>
              <a:cxnLst/>
              <a:rect r="r" b="b" t="t" l="l"/>
              <a:pathLst>
                <a:path h="392340" w="2198940">
                  <a:moveTo>
                    <a:pt x="0" y="0"/>
                  </a:moveTo>
                  <a:lnTo>
                    <a:pt x="2198940" y="0"/>
                  </a:lnTo>
                  <a:lnTo>
                    <a:pt x="2198940" y="392340"/>
                  </a:lnTo>
                  <a:lnTo>
                    <a:pt x="0" y="392340"/>
                  </a:lnTo>
                  <a:close/>
                </a:path>
              </a:pathLst>
            </a:custGeom>
            <a:solidFill>
              <a:srgbClr val="7ED957"/>
            </a:solidFill>
          </p:spPr>
        </p:sp>
        <p:sp>
          <p:nvSpPr>
            <p:cNvPr name="TextBox 4" id="4"/>
            <p:cNvSpPr txBox="true"/>
            <p:nvPr/>
          </p:nvSpPr>
          <p:spPr>
            <a:xfrm>
              <a:off x="0" y="-47625"/>
              <a:ext cx="2198940" cy="43996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2540871" y="3097642"/>
            <a:ext cx="13101785" cy="3734009"/>
          </a:xfrm>
          <a:custGeom>
            <a:avLst/>
            <a:gdLst/>
            <a:ahLst/>
            <a:cxnLst/>
            <a:rect r="r" b="b" t="t" l="l"/>
            <a:pathLst>
              <a:path h="3734009" w="13101785">
                <a:moveTo>
                  <a:pt x="0" y="0"/>
                </a:moveTo>
                <a:lnTo>
                  <a:pt x="13101785" y="0"/>
                </a:lnTo>
                <a:lnTo>
                  <a:pt x="13101785" y="3734009"/>
                </a:lnTo>
                <a:lnTo>
                  <a:pt x="0" y="3734009"/>
                </a:lnTo>
                <a:lnTo>
                  <a:pt x="0" y="0"/>
                </a:lnTo>
                <a:close/>
              </a:path>
            </a:pathLst>
          </a:custGeom>
          <a:blipFill>
            <a:blip r:embed="rId2"/>
            <a:stretch>
              <a:fillRect l="0" t="0" r="0" b="0"/>
            </a:stretch>
          </a:blipFill>
        </p:spPr>
      </p:sp>
      <p:sp>
        <p:nvSpPr>
          <p:cNvPr name="TextBox 6" id="6"/>
          <p:cNvSpPr txBox="true"/>
          <p:nvPr/>
        </p:nvSpPr>
        <p:spPr>
          <a:xfrm rot="0">
            <a:off x="9930250" y="7789644"/>
            <a:ext cx="2367942" cy="297681"/>
          </a:xfrm>
          <a:prstGeom prst="rect">
            <a:avLst/>
          </a:prstGeom>
        </p:spPr>
        <p:txBody>
          <a:bodyPr anchor="t" rtlCol="false" tIns="0" lIns="0" bIns="0" rIns="0">
            <a:spAutoFit/>
          </a:bodyPr>
          <a:lstStyle/>
          <a:p>
            <a:pPr algn="ctr">
              <a:lnSpc>
                <a:spcPts val="2251"/>
              </a:lnSpc>
            </a:pPr>
            <a:r>
              <a:rPr lang="en-US" sz="2207">
                <a:solidFill>
                  <a:srgbClr val="FFFFFF"/>
                </a:solidFill>
                <a:latin typeface="Clear Sans"/>
                <a:ea typeface="Clear Sans"/>
                <a:cs typeface="Clear Sans"/>
                <a:sym typeface="Clear Sans"/>
              </a:rPr>
              <a:t>LEARN MORE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487172"/>
            <a:ext cx="18288000" cy="9799828"/>
          </a:xfrm>
          <a:custGeom>
            <a:avLst/>
            <a:gdLst/>
            <a:ahLst/>
            <a:cxnLst/>
            <a:rect r="r" b="b" t="t" l="l"/>
            <a:pathLst>
              <a:path h="9799828" w="18288000">
                <a:moveTo>
                  <a:pt x="0" y="0"/>
                </a:moveTo>
                <a:lnTo>
                  <a:pt x="18288000" y="0"/>
                </a:lnTo>
                <a:lnTo>
                  <a:pt x="18288000" y="9799828"/>
                </a:lnTo>
                <a:lnTo>
                  <a:pt x="0" y="9799828"/>
                </a:lnTo>
                <a:lnTo>
                  <a:pt x="0" y="0"/>
                </a:lnTo>
                <a:close/>
              </a:path>
            </a:pathLst>
          </a:custGeom>
          <a:blipFill>
            <a:blip r:embed="rId2"/>
            <a:stretch>
              <a:fillRect l="-1028" t="-2560" r="-891" b="-893"/>
            </a:stretch>
          </a:blipFill>
        </p:spPr>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809360" y="4572000"/>
            <a:ext cx="10669279" cy="5224288"/>
          </a:xfrm>
          <a:custGeom>
            <a:avLst/>
            <a:gdLst/>
            <a:ahLst/>
            <a:cxnLst/>
            <a:rect r="r" b="b" t="t" l="l"/>
            <a:pathLst>
              <a:path h="5224288" w="10669279">
                <a:moveTo>
                  <a:pt x="0" y="0"/>
                </a:moveTo>
                <a:lnTo>
                  <a:pt x="10669280" y="0"/>
                </a:lnTo>
                <a:lnTo>
                  <a:pt x="10669280" y="5224288"/>
                </a:lnTo>
                <a:lnTo>
                  <a:pt x="0" y="5224288"/>
                </a:lnTo>
                <a:lnTo>
                  <a:pt x="0" y="0"/>
                </a:lnTo>
                <a:close/>
              </a:path>
            </a:pathLst>
          </a:custGeom>
          <a:blipFill>
            <a:blip r:embed="rId2"/>
            <a:stretch>
              <a:fillRect l="-619" t="0" r="-2279" b="-10063"/>
            </a:stretch>
          </a:blipFill>
        </p:spPr>
      </p:sp>
      <p:sp>
        <p:nvSpPr>
          <p:cNvPr name="TextBox 6" id="6"/>
          <p:cNvSpPr txBox="true"/>
          <p:nvPr/>
        </p:nvSpPr>
        <p:spPr>
          <a:xfrm rot="0">
            <a:off x="1583498" y="2396230"/>
            <a:ext cx="15444549" cy="2464436"/>
          </a:xfrm>
          <a:prstGeom prst="rect">
            <a:avLst/>
          </a:prstGeom>
        </p:spPr>
        <p:txBody>
          <a:bodyPr anchor="t" rtlCol="false" tIns="0" lIns="0" bIns="0" rIns="0">
            <a:spAutoFit/>
          </a:bodyPr>
          <a:lstStyle/>
          <a:p>
            <a:pPr algn="l">
              <a:lnSpc>
                <a:spcPts val="3359"/>
              </a:lnSpc>
            </a:pPr>
            <a:r>
              <a:rPr lang="en-US" sz="2399">
                <a:solidFill>
                  <a:srgbClr val="000000"/>
                </a:solidFill>
                <a:latin typeface="Clear Sans"/>
                <a:ea typeface="Clear Sans"/>
                <a:cs typeface="Clear Sans"/>
                <a:sym typeface="Clear Sans"/>
              </a:rPr>
              <a:t>MongoDB a été créé en 2007 dans le but de répondre aux nouveaux besoins des entreprises technologiques :</a:t>
            </a: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Stocker et gérer d’énormes volumes de données non structurées (réseaux sociaux, logs, e-commerce...).</a:t>
            </a: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Assurer une scalabilité horizontale (ajouter des serveurs au lieu de renforcer un seul).</a:t>
            </a: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Offrir une flexibilité des données avec un stockage en documents JSON/BSON au lieu de tableaux.</a:t>
            </a:r>
          </a:p>
          <a:p>
            <a:pPr algn="l">
              <a:lnSpc>
                <a:spcPts val="3219"/>
              </a:lnSpc>
            </a:pPr>
          </a:p>
          <a:p>
            <a:pPr algn="l" marL="0" indent="0" lvl="0">
              <a:lnSpc>
                <a:spcPts val="3219"/>
              </a:lnSpc>
              <a:spcBef>
                <a:spcPct val="0"/>
              </a:spcBef>
            </a:pPr>
          </a:p>
        </p:txBody>
      </p:sp>
      <p:sp>
        <p:nvSpPr>
          <p:cNvPr name="TextBox 7" id="7"/>
          <p:cNvSpPr txBox="true"/>
          <p:nvPr/>
        </p:nvSpPr>
        <p:spPr>
          <a:xfrm rot="0">
            <a:off x="304800" y="811525"/>
            <a:ext cx="13868400" cy="598180"/>
          </a:xfrm>
          <a:prstGeom prst="rect">
            <a:avLst/>
          </a:prstGeom>
        </p:spPr>
        <p:txBody>
          <a:bodyPr anchor="t" rtlCol="false" tIns="0" lIns="0" bIns="0" rIns="0">
            <a:spAutoFit/>
          </a:bodyPr>
          <a:lstStyle/>
          <a:p>
            <a:pPr algn="l">
              <a:lnSpc>
                <a:spcPts val="4590"/>
              </a:lnSpc>
            </a:pPr>
            <a:r>
              <a:rPr lang="en-US" b="true" sz="4500">
                <a:solidFill>
                  <a:srgbClr val="7ED957"/>
                </a:solidFill>
                <a:latin typeface="Clear Sans Bold"/>
                <a:ea typeface="Clear Sans Bold"/>
                <a:cs typeface="Clear Sans Bold"/>
                <a:sym typeface="Clear Sans Bold"/>
              </a:rPr>
              <a:t>L’INVENTION DE MONGODB :</a:t>
            </a:r>
          </a:p>
        </p:txBody>
      </p:sp>
    </p:spTree>
  </p:cSld>
  <p:clrMapOvr>
    <a:masterClrMapping/>
  </p:clrMapOvr>
</p:sld>
</file>

<file path=ppt/slides/slide4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259300" y="1028700"/>
            <a:ext cx="1424113" cy="7843382"/>
            <a:chOff x="0" y="0"/>
            <a:chExt cx="375075" cy="2065747"/>
          </a:xfrm>
        </p:grpSpPr>
        <p:sp>
          <p:nvSpPr>
            <p:cNvPr name="Freeform 3" id="3"/>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4" id="4"/>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619737" y="673436"/>
            <a:ext cx="13753319" cy="1231402"/>
          </a:xfrm>
          <a:prstGeom prst="rect">
            <a:avLst/>
          </a:prstGeom>
        </p:spPr>
        <p:txBody>
          <a:bodyPr anchor="t" rtlCol="false" tIns="0" lIns="0" bIns="0" rIns="0">
            <a:spAutoFit/>
          </a:bodyPr>
          <a:lstStyle/>
          <a:p>
            <a:pPr algn="l">
              <a:lnSpc>
                <a:spcPts val="4794"/>
              </a:lnSpc>
            </a:pPr>
            <a:r>
              <a:rPr lang="en-US" b="true" sz="4700">
                <a:solidFill>
                  <a:srgbClr val="7ED957"/>
                </a:solidFill>
                <a:latin typeface="Clear Sans Bold"/>
                <a:ea typeface="Clear Sans Bold"/>
                <a:cs typeface="Clear Sans Bold"/>
                <a:sym typeface="Clear Sans Bold"/>
              </a:rPr>
              <a:t>C’EST QUOI MONGODB ET COMMENT FONCTIONNE-T-IL ?</a:t>
            </a:r>
          </a:p>
        </p:txBody>
      </p:sp>
      <p:sp>
        <p:nvSpPr>
          <p:cNvPr name="TextBox 6" id="6"/>
          <p:cNvSpPr txBox="true"/>
          <p:nvPr/>
        </p:nvSpPr>
        <p:spPr>
          <a:xfrm rot="0">
            <a:off x="1028700" y="1349240"/>
            <a:ext cx="14481496" cy="7618092"/>
          </a:xfrm>
          <a:prstGeom prst="rect">
            <a:avLst/>
          </a:prstGeom>
        </p:spPr>
        <p:txBody>
          <a:bodyPr anchor="t" rtlCol="false" tIns="0" lIns="0" bIns="0" rIns="0">
            <a:spAutoFit/>
          </a:bodyPr>
          <a:lstStyle/>
          <a:p>
            <a:pPr algn="l">
              <a:lnSpc>
                <a:spcPts val="3450"/>
              </a:lnSpc>
            </a:pPr>
          </a:p>
          <a:p>
            <a:pPr algn="l">
              <a:lnSpc>
                <a:spcPts val="3450"/>
              </a:lnSpc>
            </a:pPr>
          </a:p>
          <a:p>
            <a:pPr algn="l">
              <a:lnSpc>
                <a:spcPts val="3450"/>
              </a:lnSpc>
            </a:pPr>
          </a:p>
          <a:p>
            <a:pPr algn="l">
              <a:lnSpc>
                <a:spcPts val="3600"/>
              </a:lnSpc>
            </a:pPr>
            <a:r>
              <a:rPr lang="en-US" sz="2400">
                <a:solidFill>
                  <a:srgbClr val="000000"/>
                </a:solidFill>
                <a:latin typeface="Canva Sans"/>
                <a:ea typeface="Canva Sans"/>
                <a:cs typeface="Canva Sans"/>
                <a:sym typeface="Canva Sans"/>
              </a:rPr>
              <a:t>MongoDB est une base de données NoSQL orientée documents qui stocke les données sous forme de documents JSON/BSON (Binary JSON). Contrairement aux bases SQL, il ne nécessite aucun schéma fixe.</a:t>
            </a:r>
          </a:p>
          <a:p>
            <a:pPr algn="l">
              <a:lnSpc>
                <a:spcPts val="3600"/>
              </a:lnSpc>
            </a:pPr>
            <a:r>
              <a:rPr lang="en-US" sz="2400">
                <a:solidFill>
                  <a:srgbClr val="000000"/>
                </a:solidFill>
                <a:latin typeface="Canva Sans"/>
                <a:ea typeface="Canva Sans"/>
                <a:cs typeface="Canva Sans"/>
                <a:sym typeface="Canva Sans"/>
              </a:rPr>
              <a:t>Caractéristiques clés de MongoDB :</a:t>
            </a:r>
          </a:p>
          <a:p>
            <a:pPr algn="l">
              <a:lnSpc>
                <a:spcPts val="3600"/>
              </a:lnSpc>
            </a:pPr>
            <a:r>
              <a:rPr lang="en-US" sz="2400">
                <a:solidFill>
                  <a:srgbClr val="000000"/>
                </a:solidFill>
                <a:latin typeface="Canva Sans"/>
                <a:ea typeface="Canva Sans"/>
                <a:cs typeface="Canva Sans"/>
                <a:sym typeface="Canva Sans"/>
              </a:rPr>
              <a:t>✔️ Stockage flexible : Chaque document peut avoir des champs différents, contrairement aux tables SQL rigides.</a:t>
            </a:r>
          </a:p>
          <a:p>
            <a:pPr algn="l">
              <a:lnSpc>
                <a:spcPts val="3600"/>
              </a:lnSpc>
            </a:pPr>
            <a:r>
              <a:rPr lang="en-US" sz="2400">
                <a:solidFill>
                  <a:srgbClr val="000000"/>
                </a:solidFill>
                <a:latin typeface="Canva Sans"/>
                <a:ea typeface="Canva Sans"/>
                <a:cs typeface="Canva Sans"/>
                <a:sym typeface="Canva Sans"/>
              </a:rPr>
              <a:t>✔️ Scalabilité horizontale : On peut ajouter plusieurs serveurs pour distribuer la charge.</a:t>
            </a:r>
          </a:p>
          <a:p>
            <a:pPr algn="l">
              <a:lnSpc>
                <a:spcPts val="3600"/>
              </a:lnSpc>
            </a:pPr>
            <a:r>
              <a:rPr lang="en-US" sz="2400">
                <a:solidFill>
                  <a:srgbClr val="000000"/>
                </a:solidFill>
                <a:latin typeface="Canva Sans"/>
                <a:ea typeface="Canva Sans"/>
                <a:cs typeface="Canva Sans"/>
                <a:sym typeface="Canva Sans"/>
              </a:rPr>
              <a:t>✔️ Performances élevées : Pas de jointures complexes, ce qui accélère la lecture et l’écriture des données.</a:t>
            </a:r>
          </a:p>
          <a:p>
            <a:pPr algn="l">
              <a:lnSpc>
                <a:spcPts val="3600"/>
              </a:lnSpc>
            </a:pPr>
            <a:r>
              <a:rPr lang="en-US" sz="2400">
                <a:solidFill>
                  <a:srgbClr val="000000"/>
                </a:solidFill>
                <a:latin typeface="Canva Sans"/>
                <a:ea typeface="Canva Sans"/>
                <a:cs typeface="Canva Sans"/>
                <a:sym typeface="Canva Sans"/>
              </a:rPr>
              <a:t>✔️ Compatible avec plusieurs langages : JavaScript, Python, Java, Node.js...</a:t>
            </a:r>
          </a:p>
          <a:p>
            <a:pPr algn="l">
              <a:lnSpc>
                <a:spcPts val="3450"/>
              </a:lnSpc>
            </a:pPr>
          </a:p>
          <a:p>
            <a:pPr algn="l">
              <a:lnSpc>
                <a:spcPts val="3450"/>
              </a:lnSpc>
            </a:pPr>
          </a:p>
          <a:p>
            <a:pPr algn="l">
              <a:lnSpc>
                <a:spcPts val="3450"/>
              </a:lnSpc>
            </a:pPr>
          </a:p>
          <a:p>
            <a:pPr algn="l">
              <a:lnSpc>
                <a:spcPts val="3450"/>
              </a:lnSpc>
            </a:pP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7549" y="-772544"/>
            <a:ext cx="19010962" cy="3780149"/>
            <a:chOff x="0" y="0"/>
            <a:chExt cx="5007002" cy="995595"/>
          </a:xfrm>
        </p:grpSpPr>
        <p:sp>
          <p:nvSpPr>
            <p:cNvPr name="Freeform 3" id="3"/>
            <p:cNvSpPr/>
            <p:nvPr/>
          </p:nvSpPr>
          <p:spPr>
            <a:xfrm flipH="false" flipV="false" rot="0">
              <a:off x="0" y="0"/>
              <a:ext cx="5007002" cy="995595"/>
            </a:xfrm>
            <a:custGeom>
              <a:avLst/>
              <a:gdLst/>
              <a:ahLst/>
              <a:cxnLst/>
              <a:rect r="r" b="b" t="t" l="l"/>
              <a:pathLst>
                <a:path h="995595" w="5007002">
                  <a:moveTo>
                    <a:pt x="0" y="0"/>
                  </a:moveTo>
                  <a:lnTo>
                    <a:pt x="5007002" y="0"/>
                  </a:lnTo>
                  <a:lnTo>
                    <a:pt x="5007002" y="995595"/>
                  </a:lnTo>
                  <a:lnTo>
                    <a:pt x="0" y="995595"/>
                  </a:lnTo>
                  <a:close/>
                </a:path>
              </a:pathLst>
            </a:custGeom>
            <a:solidFill>
              <a:srgbClr val="7ED957"/>
            </a:solidFill>
          </p:spPr>
        </p:sp>
        <p:sp>
          <p:nvSpPr>
            <p:cNvPr name="TextBox 4" id="4"/>
            <p:cNvSpPr txBox="true"/>
            <p:nvPr/>
          </p:nvSpPr>
          <p:spPr>
            <a:xfrm>
              <a:off x="0" y="-47625"/>
              <a:ext cx="5007002" cy="104322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5621000" y="9844271"/>
            <a:ext cx="190500" cy="194435"/>
            <a:chOff x="0" y="0"/>
            <a:chExt cx="50173" cy="51209"/>
          </a:xfrm>
        </p:grpSpPr>
        <p:sp>
          <p:nvSpPr>
            <p:cNvPr name="Freeform 6" id="6"/>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000000"/>
            </a:solidFill>
          </p:spPr>
        </p:sp>
        <p:sp>
          <p:nvSpPr>
            <p:cNvPr name="TextBox 7" id="7"/>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8" id="8"/>
          <p:cNvGrpSpPr/>
          <p:nvPr/>
        </p:nvGrpSpPr>
        <p:grpSpPr>
          <a:xfrm rot="0">
            <a:off x="15982950" y="9844271"/>
            <a:ext cx="190500" cy="194435"/>
            <a:chOff x="0" y="0"/>
            <a:chExt cx="50173" cy="51209"/>
          </a:xfrm>
        </p:grpSpPr>
        <p:sp>
          <p:nvSpPr>
            <p:cNvPr name="Freeform 9" id="9"/>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0" id="10"/>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1" id="11"/>
          <p:cNvGrpSpPr/>
          <p:nvPr/>
        </p:nvGrpSpPr>
        <p:grpSpPr>
          <a:xfrm rot="0">
            <a:off x="16344900" y="9844271"/>
            <a:ext cx="190500" cy="194435"/>
            <a:chOff x="0" y="0"/>
            <a:chExt cx="50173" cy="51209"/>
          </a:xfrm>
        </p:grpSpPr>
        <p:sp>
          <p:nvSpPr>
            <p:cNvPr name="Freeform 12" id="12"/>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3" id="13"/>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4" id="14"/>
          <p:cNvGrpSpPr/>
          <p:nvPr/>
        </p:nvGrpSpPr>
        <p:grpSpPr>
          <a:xfrm rot="0">
            <a:off x="16706850" y="9844271"/>
            <a:ext cx="190500" cy="194435"/>
            <a:chOff x="0" y="0"/>
            <a:chExt cx="50173" cy="51209"/>
          </a:xfrm>
        </p:grpSpPr>
        <p:sp>
          <p:nvSpPr>
            <p:cNvPr name="Freeform 15" id="15"/>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6" id="16"/>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sp>
        <p:nvSpPr>
          <p:cNvPr name="Freeform 17" id="17"/>
          <p:cNvSpPr/>
          <p:nvPr/>
        </p:nvSpPr>
        <p:spPr>
          <a:xfrm flipH="false" flipV="false" rot="0">
            <a:off x="3062441" y="5775818"/>
            <a:ext cx="11301259" cy="4068453"/>
          </a:xfrm>
          <a:custGeom>
            <a:avLst/>
            <a:gdLst/>
            <a:ahLst/>
            <a:cxnLst/>
            <a:rect r="r" b="b" t="t" l="l"/>
            <a:pathLst>
              <a:path h="4068453" w="11301259">
                <a:moveTo>
                  <a:pt x="0" y="0"/>
                </a:moveTo>
                <a:lnTo>
                  <a:pt x="11301259" y="0"/>
                </a:lnTo>
                <a:lnTo>
                  <a:pt x="11301259" y="4068453"/>
                </a:lnTo>
                <a:lnTo>
                  <a:pt x="0" y="4068453"/>
                </a:lnTo>
                <a:lnTo>
                  <a:pt x="0" y="0"/>
                </a:lnTo>
                <a:close/>
              </a:path>
            </a:pathLst>
          </a:custGeom>
          <a:blipFill>
            <a:blip r:embed="rId2"/>
            <a:stretch>
              <a:fillRect l="0" t="0" r="0" b="0"/>
            </a:stretch>
          </a:blipFill>
        </p:spPr>
      </p:sp>
      <p:sp>
        <p:nvSpPr>
          <p:cNvPr name="TextBox 18" id="18"/>
          <p:cNvSpPr txBox="true"/>
          <p:nvPr/>
        </p:nvSpPr>
        <p:spPr>
          <a:xfrm rot="0">
            <a:off x="653935" y="680138"/>
            <a:ext cx="14328564" cy="1698888"/>
          </a:xfrm>
          <a:prstGeom prst="rect">
            <a:avLst/>
          </a:prstGeom>
        </p:spPr>
        <p:txBody>
          <a:bodyPr anchor="t" rtlCol="false" tIns="0" lIns="0" bIns="0" rIns="0">
            <a:spAutoFit/>
          </a:bodyPr>
          <a:lstStyle/>
          <a:p>
            <a:pPr algn="l">
              <a:lnSpc>
                <a:spcPts val="6528"/>
              </a:lnSpc>
            </a:pPr>
            <a:r>
              <a:rPr lang="en-US" sz="6400">
                <a:solidFill>
                  <a:srgbClr val="FFFFFF"/>
                </a:solidFill>
                <a:latin typeface="Clear Sans"/>
                <a:ea typeface="Clear Sans"/>
                <a:cs typeface="Clear Sans"/>
                <a:sym typeface="Clear Sans"/>
              </a:rPr>
              <a:t>QUAND ET POURQUOI UTLISER MONGODB ?</a:t>
            </a:r>
          </a:p>
        </p:txBody>
      </p:sp>
      <p:sp>
        <p:nvSpPr>
          <p:cNvPr name="TextBox 19" id="19"/>
          <p:cNvSpPr txBox="true"/>
          <p:nvPr/>
        </p:nvSpPr>
        <p:spPr>
          <a:xfrm rot="0">
            <a:off x="501535" y="3521641"/>
            <a:ext cx="14852765" cy="2955926"/>
          </a:xfrm>
          <a:prstGeom prst="rect">
            <a:avLst/>
          </a:prstGeom>
        </p:spPr>
        <p:txBody>
          <a:bodyPr anchor="t" rtlCol="false" tIns="0" lIns="0" bIns="0" rIns="0">
            <a:spAutoFit/>
          </a:bodyPr>
          <a:lstStyle/>
          <a:p>
            <a:pPr algn="l">
              <a:lnSpc>
                <a:spcPts val="3639"/>
              </a:lnSpc>
            </a:pPr>
            <a:r>
              <a:rPr lang="en-US" sz="2599">
                <a:solidFill>
                  <a:srgbClr val="000000"/>
                </a:solidFill>
                <a:latin typeface="Clear Sans"/>
                <a:ea typeface="Clear Sans"/>
                <a:cs typeface="Clear Sans"/>
                <a:sym typeface="Clear Sans"/>
              </a:rPr>
              <a:t>                                                             </a:t>
            </a:r>
            <a:r>
              <a:rPr lang="en-US" sz="2599" b="true">
                <a:solidFill>
                  <a:srgbClr val="000000"/>
                </a:solidFill>
                <a:latin typeface="Clear Sans Bold"/>
                <a:ea typeface="Clear Sans Bold"/>
                <a:cs typeface="Clear Sans Bold"/>
                <a:sym typeface="Clear Sans Bold"/>
              </a:rPr>
              <a:t>Cas d’utilisation typiques:</a:t>
            </a:r>
          </a:p>
          <a:p>
            <a:pPr algn="l">
              <a:lnSpc>
                <a:spcPts val="3359"/>
              </a:lnSpc>
            </a:pPr>
            <a:r>
              <a:rPr lang="en-US" sz="2399">
                <a:solidFill>
                  <a:srgbClr val="000000"/>
                </a:solidFill>
                <a:latin typeface="Clear Sans"/>
                <a:ea typeface="Clear Sans"/>
                <a:cs typeface="Clear Sans"/>
                <a:sym typeface="Clear Sans"/>
              </a:rPr>
              <a:t>   1️⃣ Applications Web et Mobiles dynamiques</a:t>
            </a:r>
          </a:p>
          <a:p>
            <a:pPr algn="just" marL="518155" indent="-259078" lvl="1">
              <a:lnSpc>
                <a:spcPts val="3359"/>
              </a:lnSpc>
              <a:buFont typeface="Arial"/>
              <a:buChar char="•"/>
            </a:pPr>
            <a:r>
              <a:rPr lang="en-US" sz="2399">
                <a:solidFill>
                  <a:srgbClr val="000000"/>
                </a:solidFill>
                <a:latin typeface="Clear Sans"/>
                <a:ea typeface="Clear Sans"/>
                <a:cs typeface="Clear Sans"/>
                <a:sym typeface="Clear Sans"/>
              </a:rPr>
              <a:t>Exemples : Netflix, eBay, Uber utilisent MongoDB pour stocker et gérer leurs données utilisateur en      temps réel.</a:t>
            </a:r>
          </a:p>
          <a:p>
            <a:pPr algn="just" marL="518155" indent="-259078" lvl="1">
              <a:lnSpc>
                <a:spcPts val="3359"/>
              </a:lnSpc>
              <a:buFont typeface="Arial"/>
              <a:buChar char="•"/>
            </a:pPr>
            <a:r>
              <a:rPr lang="en-US" sz="2399">
                <a:solidFill>
                  <a:srgbClr val="000000"/>
                </a:solidFill>
                <a:latin typeface="Clear Sans"/>
                <a:ea typeface="Clear Sans"/>
                <a:cs typeface="Clear Sans"/>
                <a:sym typeface="Clear Sans"/>
              </a:rPr>
              <a:t>Pourquoi : Flexibilité et rapidité d’accès aux données.  </a:t>
            </a:r>
          </a:p>
          <a:p>
            <a:pPr algn="l">
              <a:lnSpc>
                <a:spcPts val="3359"/>
              </a:lnSpc>
            </a:pPr>
          </a:p>
          <a:p>
            <a:pPr algn="l" marL="0" indent="0" lvl="0">
              <a:lnSpc>
                <a:spcPts val="3359"/>
              </a:lnSpc>
              <a:spcBef>
                <a:spcPct val="0"/>
              </a:spcBef>
            </a:pP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7549" y="-772544"/>
            <a:ext cx="19010962" cy="3780149"/>
            <a:chOff x="0" y="0"/>
            <a:chExt cx="5007002" cy="995595"/>
          </a:xfrm>
        </p:grpSpPr>
        <p:sp>
          <p:nvSpPr>
            <p:cNvPr name="Freeform 3" id="3"/>
            <p:cNvSpPr/>
            <p:nvPr/>
          </p:nvSpPr>
          <p:spPr>
            <a:xfrm flipH="false" flipV="false" rot="0">
              <a:off x="0" y="0"/>
              <a:ext cx="5007002" cy="995595"/>
            </a:xfrm>
            <a:custGeom>
              <a:avLst/>
              <a:gdLst/>
              <a:ahLst/>
              <a:cxnLst/>
              <a:rect r="r" b="b" t="t" l="l"/>
              <a:pathLst>
                <a:path h="995595" w="5007002">
                  <a:moveTo>
                    <a:pt x="0" y="0"/>
                  </a:moveTo>
                  <a:lnTo>
                    <a:pt x="5007002" y="0"/>
                  </a:lnTo>
                  <a:lnTo>
                    <a:pt x="5007002" y="995595"/>
                  </a:lnTo>
                  <a:lnTo>
                    <a:pt x="0" y="995595"/>
                  </a:lnTo>
                  <a:close/>
                </a:path>
              </a:pathLst>
            </a:custGeom>
            <a:solidFill>
              <a:srgbClr val="7ED957"/>
            </a:solidFill>
          </p:spPr>
        </p:sp>
        <p:sp>
          <p:nvSpPr>
            <p:cNvPr name="TextBox 4" id="4"/>
            <p:cNvSpPr txBox="true"/>
            <p:nvPr/>
          </p:nvSpPr>
          <p:spPr>
            <a:xfrm>
              <a:off x="0" y="-47625"/>
              <a:ext cx="5007002" cy="104322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5621000" y="9844271"/>
            <a:ext cx="190500" cy="194435"/>
            <a:chOff x="0" y="0"/>
            <a:chExt cx="50173" cy="51209"/>
          </a:xfrm>
        </p:grpSpPr>
        <p:sp>
          <p:nvSpPr>
            <p:cNvPr name="Freeform 6" id="6"/>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7" id="7"/>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8" id="8"/>
          <p:cNvGrpSpPr/>
          <p:nvPr/>
        </p:nvGrpSpPr>
        <p:grpSpPr>
          <a:xfrm rot="0">
            <a:off x="15982950" y="9844271"/>
            <a:ext cx="190500" cy="194435"/>
            <a:chOff x="0" y="0"/>
            <a:chExt cx="50173" cy="51209"/>
          </a:xfrm>
        </p:grpSpPr>
        <p:sp>
          <p:nvSpPr>
            <p:cNvPr name="Freeform 9" id="9"/>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000000"/>
            </a:solidFill>
          </p:spPr>
        </p:sp>
        <p:sp>
          <p:nvSpPr>
            <p:cNvPr name="TextBox 10" id="10"/>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1" id="11"/>
          <p:cNvGrpSpPr/>
          <p:nvPr/>
        </p:nvGrpSpPr>
        <p:grpSpPr>
          <a:xfrm rot="0">
            <a:off x="16344900" y="9844271"/>
            <a:ext cx="190500" cy="194435"/>
            <a:chOff x="0" y="0"/>
            <a:chExt cx="50173" cy="51209"/>
          </a:xfrm>
        </p:grpSpPr>
        <p:sp>
          <p:nvSpPr>
            <p:cNvPr name="Freeform 12" id="12"/>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3" id="13"/>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4" id="14"/>
          <p:cNvGrpSpPr/>
          <p:nvPr/>
        </p:nvGrpSpPr>
        <p:grpSpPr>
          <a:xfrm rot="0">
            <a:off x="16706850" y="9844271"/>
            <a:ext cx="190500" cy="194435"/>
            <a:chOff x="0" y="0"/>
            <a:chExt cx="50173" cy="51209"/>
          </a:xfrm>
        </p:grpSpPr>
        <p:sp>
          <p:nvSpPr>
            <p:cNvPr name="Freeform 15" id="15"/>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6" id="16"/>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sp>
        <p:nvSpPr>
          <p:cNvPr name="Freeform 17" id="17"/>
          <p:cNvSpPr/>
          <p:nvPr/>
        </p:nvSpPr>
        <p:spPr>
          <a:xfrm flipH="false" flipV="false" rot="0">
            <a:off x="4796466" y="5960160"/>
            <a:ext cx="8281033" cy="4326840"/>
          </a:xfrm>
          <a:custGeom>
            <a:avLst/>
            <a:gdLst/>
            <a:ahLst/>
            <a:cxnLst/>
            <a:rect r="r" b="b" t="t" l="l"/>
            <a:pathLst>
              <a:path h="4326840" w="8281033">
                <a:moveTo>
                  <a:pt x="0" y="0"/>
                </a:moveTo>
                <a:lnTo>
                  <a:pt x="8281034" y="0"/>
                </a:lnTo>
                <a:lnTo>
                  <a:pt x="8281034" y="4326840"/>
                </a:lnTo>
                <a:lnTo>
                  <a:pt x="0" y="4326840"/>
                </a:lnTo>
                <a:lnTo>
                  <a:pt x="0" y="0"/>
                </a:lnTo>
                <a:close/>
              </a:path>
            </a:pathLst>
          </a:custGeom>
          <a:blipFill>
            <a:blip r:embed="rId2"/>
            <a:stretch>
              <a:fillRect l="0" t="0" r="0" b="0"/>
            </a:stretch>
          </a:blipFill>
        </p:spPr>
      </p:sp>
      <p:sp>
        <p:nvSpPr>
          <p:cNvPr name="TextBox 18" id="18"/>
          <p:cNvSpPr txBox="true"/>
          <p:nvPr/>
        </p:nvSpPr>
        <p:spPr>
          <a:xfrm rot="0">
            <a:off x="653935" y="680138"/>
            <a:ext cx="12668493" cy="1698888"/>
          </a:xfrm>
          <a:prstGeom prst="rect">
            <a:avLst/>
          </a:prstGeom>
        </p:spPr>
        <p:txBody>
          <a:bodyPr anchor="t" rtlCol="false" tIns="0" lIns="0" bIns="0" rIns="0">
            <a:spAutoFit/>
          </a:bodyPr>
          <a:lstStyle/>
          <a:p>
            <a:pPr algn="l">
              <a:lnSpc>
                <a:spcPts val="6528"/>
              </a:lnSpc>
            </a:pPr>
            <a:r>
              <a:rPr lang="en-US" sz="6400">
                <a:solidFill>
                  <a:srgbClr val="FFFFFF"/>
                </a:solidFill>
                <a:latin typeface="Clear Sans"/>
                <a:ea typeface="Clear Sans"/>
                <a:cs typeface="Clear Sans"/>
                <a:sym typeface="Clear Sans"/>
              </a:rPr>
              <a:t>QUAND ET POURQUOI UTLISER MONGODB ?</a:t>
            </a:r>
          </a:p>
        </p:txBody>
      </p:sp>
      <p:sp>
        <p:nvSpPr>
          <p:cNvPr name="TextBox 19" id="19"/>
          <p:cNvSpPr txBox="true"/>
          <p:nvPr/>
        </p:nvSpPr>
        <p:spPr>
          <a:xfrm rot="0">
            <a:off x="501535" y="3521641"/>
            <a:ext cx="14852765" cy="2955926"/>
          </a:xfrm>
          <a:prstGeom prst="rect">
            <a:avLst/>
          </a:prstGeom>
        </p:spPr>
        <p:txBody>
          <a:bodyPr anchor="t" rtlCol="false" tIns="0" lIns="0" bIns="0" rIns="0">
            <a:spAutoFit/>
          </a:bodyPr>
          <a:lstStyle/>
          <a:p>
            <a:pPr algn="l">
              <a:lnSpc>
                <a:spcPts val="3639"/>
              </a:lnSpc>
            </a:pPr>
            <a:r>
              <a:rPr lang="en-US" sz="2599">
                <a:solidFill>
                  <a:srgbClr val="000000"/>
                </a:solidFill>
                <a:latin typeface="Clear Sans"/>
                <a:ea typeface="Clear Sans"/>
                <a:cs typeface="Clear Sans"/>
                <a:sym typeface="Clear Sans"/>
              </a:rPr>
              <a:t>                                                            </a:t>
            </a:r>
            <a:r>
              <a:rPr lang="en-US" sz="2599" b="true">
                <a:solidFill>
                  <a:srgbClr val="000000"/>
                </a:solidFill>
                <a:latin typeface="Clear Sans Bold"/>
                <a:ea typeface="Clear Sans Bold"/>
                <a:cs typeface="Clear Sans Bold"/>
                <a:sym typeface="Clear Sans Bold"/>
              </a:rPr>
              <a:t>Cas d’utilisation typiques:</a:t>
            </a:r>
          </a:p>
          <a:p>
            <a:pPr algn="l">
              <a:lnSpc>
                <a:spcPts val="3359"/>
              </a:lnSpc>
            </a:pPr>
            <a:r>
              <a:rPr lang="en-US" sz="2399">
                <a:solidFill>
                  <a:srgbClr val="000000"/>
                </a:solidFill>
                <a:latin typeface="Clear Sans"/>
                <a:ea typeface="Clear Sans"/>
                <a:cs typeface="Clear Sans"/>
                <a:sym typeface="Clear Sans"/>
              </a:rPr>
              <a:t>  2️⃣ Big Data et Analytique en temps réel</a:t>
            </a:r>
          </a:p>
          <a:p>
            <a:pPr algn="just" marL="518155" indent="-259078" lvl="1">
              <a:lnSpc>
                <a:spcPts val="3359"/>
              </a:lnSpc>
              <a:buFont typeface="Arial"/>
              <a:buChar char="•"/>
            </a:pPr>
            <a:r>
              <a:rPr lang="en-US" sz="2399">
                <a:solidFill>
                  <a:srgbClr val="000000"/>
                </a:solidFill>
                <a:latin typeface="Clear Sans"/>
                <a:ea typeface="Clear Sans"/>
                <a:cs typeface="Clear Sans"/>
                <a:sym typeface="Clear Sans"/>
              </a:rPr>
              <a:t>Exemples : Facebook et Twitter utilisent MongoDB pour stocker et analyser des milliards de messages et interactions.</a:t>
            </a:r>
          </a:p>
          <a:p>
            <a:pPr algn="just" marL="518155" indent="-259078" lvl="1">
              <a:lnSpc>
                <a:spcPts val="3359"/>
              </a:lnSpc>
              <a:buFont typeface="Arial"/>
              <a:buChar char="•"/>
            </a:pPr>
            <a:r>
              <a:rPr lang="en-US" sz="2399">
                <a:solidFill>
                  <a:srgbClr val="000000"/>
                </a:solidFill>
                <a:latin typeface="Clear Sans"/>
                <a:ea typeface="Clear Sans"/>
                <a:cs typeface="Clear Sans"/>
                <a:sym typeface="Clear Sans"/>
              </a:rPr>
              <a:t>Pourquoi : Scalabilité horizontale, capable de gérer de grandes quantités de données.  </a:t>
            </a:r>
          </a:p>
          <a:p>
            <a:pPr algn="l">
              <a:lnSpc>
                <a:spcPts val="3359"/>
              </a:lnSpc>
            </a:pPr>
          </a:p>
          <a:p>
            <a:pPr algn="l" marL="0" indent="0" lvl="0">
              <a:lnSpc>
                <a:spcPts val="3359"/>
              </a:lnSpc>
              <a:spcBef>
                <a:spcPct val="0"/>
              </a:spcBef>
            </a:pP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7549" y="-772544"/>
            <a:ext cx="19010962" cy="3780149"/>
            <a:chOff x="0" y="0"/>
            <a:chExt cx="5007002" cy="995595"/>
          </a:xfrm>
        </p:grpSpPr>
        <p:sp>
          <p:nvSpPr>
            <p:cNvPr name="Freeform 3" id="3"/>
            <p:cNvSpPr/>
            <p:nvPr/>
          </p:nvSpPr>
          <p:spPr>
            <a:xfrm flipH="false" flipV="false" rot="0">
              <a:off x="0" y="0"/>
              <a:ext cx="5007002" cy="995595"/>
            </a:xfrm>
            <a:custGeom>
              <a:avLst/>
              <a:gdLst/>
              <a:ahLst/>
              <a:cxnLst/>
              <a:rect r="r" b="b" t="t" l="l"/>
              <a:pathLst>
                <a:path h="995595" w="5007002">
                  <a:moveTo>
                    <a:pt x="0" y="0"/>
                  </a:moveTo>
                  <a:lnTo>
                    <a:pt x="5007002" y="0"/>
                  </a:lnTo>
                  <a:lnTo>
                    <a:pt x="5007002" y="995595"/>
                  </a:lnTo>
                  <a:lnTo>
                    <a:pt x="0" y="995595"/>
                  </a:lnTo>
                  <a:close/>
                </a:path>
              </a:pathLst>
            </a:custGeom>
            <a:solidFill>
              <a:srgbClr val="7ED957"/>
            </a:solidFill>
          </p:spPr>
        </p:sp>
        <p:sp>
          <p:nvSpPr>
            <p:cNvPr name="TextBox 4" id="4"/>
            <p:cNvSpPr txBox="true"/>
            <p:nvPr/>
          </p:nvSpPr>
          <p:spPr>
            <a:xfrm>
              <a:off x="0" y="-47625"/>
              <a:ext cx="5007002" cy="104322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5621000" y="9844271"/>
            <a:ext cx="190500" cy="194435"/>
            <a:chOff x="0" y="0"/>
            <a:chExt cx="50173" cy="51209"/>
          </a:xfrm>
        </p:grpSpPr>
        <p:sp>
          <p:nvSpPr>
            <p:cNvPr name="Freeform 6" id="6"/>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7" id="7"/>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8" id="8"/>
          <p:cNvGrpSpPr/>
          <p:nvPr/>
        </p:nvGrpSpPr>
        <p:grpSpPr>
          <a:xfrm rot="0">
            <a:off x="15982950" y="9844271"/>
            <a:ext cx="190500" cy="194435"/>
            <a:chOff x="0" y="0"/>
            <a:chExt cx="50173" cy="51209"/>
          </a:xfrm>
        </p:grpSpPr>
        <p:sp>
          <p:nvSpPr>
            <p:cNvPr name="Freeform 9" id="9"/>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0" id="10"/>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1" id="11"/>
          <p:cNvGrpSpPr/>
          <p:nvPr/>
        </p:nvGrpSpPr>
        <p:grpSpPr>
          <a:xfrm rot="0">
            <a:off x="16344900" y="9844271"/>
            <a:ext cx="190500" cy="194435"/>
            <a:chOff x="0" y="0"/>
            <a:chExt cx="50173" cy="51209"/>
          </a:xfrm>
        </p:grpSpPr>
        <p:sp>
          <p:nvSpPr>
            <p:cNvPr name="Freeform 12" id="12"/>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000000"/>
            </a:solidFill>
          </p:spPr>
        </p:sp>
        <p:sp>
          <p:nvSpPr>
            <p:cNvPr name="TextBox 13" id="13"/>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4" id="14"/>
          <p:cNvGrpSpPr/>
          <p:nvPr/>
        </p:nvGrpSpPr>
        <p:grpSpPr>
          <a:xfrm rot="0">
            <a:off x="16706850" y="9844271"/>
            <a:ext cx="190500" cy="194435"/>
            <a:chOff x="0" y="0"/>
            <a:chExt cx="50173" cy="51209"/>
          </a:xfrm>
        </p:grpSpPr>
        <p:sp>
          <p:nvSpPr>
            <p:cNvPr name="Freeform 15" id="15"/>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6" id="16"/>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sp>
        <p:nvSpPr>
          <p:cNvPr name="TextBox 17" id="17"/>
          <p:cNvSpPr txBox="true"/>
          <p:nvPr/>
        </p:nvSpPr>
        <p:spPr>
          <a:xfrm rot="0">
            <a:off x="501535" y="3521641"/>
            <a:ext cx="14852765" cy="3375026"/>
          </a:xfrm>
          <a:prstGeom prst="rect">
            <a:avLst/>
          </a:prstGeom>
        </p:spPr>
        <p:txBody>
          <a:bodyPr anchor="t" rtlCol="false" tIns="0" lIns="0" bIns="0" rIns="0">
            <a:spAutoFit/>
          </a:bodyPr>
          <a:lstStyle/>
          <a:p>
            <a:pPr algn="l">
              <a:lnSpc>
                <a:spcPts val="3639"/>
              </a:lnSpc>
            </a:pPr>
            <a:r>
              <a:rPr lang="en-US" sz="2599">
                <a:solidFill>
                  <a:srgbClr val="000000"/>
                </a:solidFill>
                <a:latin typeface="Clear Sans"/>
                <a:ea typeface="Clear Sans"/>
                <a:cs typeface="Clear Sans"/>
                <a:sym typeface="Clear Sans"/>
              </a:rPr>
              <a:t>                                                            </a:t>
            </a:r>
            <a:r>
              <a:rPr lang="en-US" sz="2599" b="true">
                <a:solidFill>
                  <a:srgbClr val="000000"/>
                </a:solidFill>
                <a:latin typeface="Clear Sans Bold"/>
                <a:ea typeface="Clear Sans Bold"/>
                <a:cs typeface="Clear Sans Bold"/>
                <a:sym typeface="Clear Sans Bold"/>
              </a:rPr>
              <a:t>Cas d’utilisation typiques:</a:t>
            </a:r>
          </a:p>
          <a:p>
            <a:pPr algn="l">
              <a:lnSpc>
                <a:spcPts val="3359"/>
              </a:lnSpc>
            </a:pPr>
            <a:r>
              <a:rPr lang="en-US" sz="2399">
                <a:solidFill>
                  <a:srgbClr val="000000"/>
                </a:solidFill>
                <a:latin typeface="Clear Sans"/>
                <a:ea typeface="Clear Sans"/>
                <a:cs typeface="Clear Sans"/>
                <a:sym typeface="Clear Sans"/>
              </a:rPr>
              <a:t>  3️⃣ E-commerce et Gestion de Catalogues</a:t>
            </a: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Exemples : Amazon et Shopify stockent des fiches produits où chaque article peut avoir des attributs différents (taille, couleur, stock…).</a:t>
            </a: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Pourquoi : Documents flexibles, adaptés aux structures variables.</a:t>
            </a:r>
          </a:p>
          <a:p>
            <a:pPr algn="just">
              <a:lnSpc>
                <a:spcPts val="3359"/>
              </a:lnSpc>
            </a:pPr>
            <a:r>
              <a:rPr lang="en-US" sz="2399">
                <a:solidFill>
                  <a:srgbClr val="000000"/>
                </a:solidFill>
                <a:latin typeface="Clear Sans"/>
                <a:ea typeface="Clear Sans"/>
                <a:cs typeface="Clear Sans"/>
                <a:sym typeface="Clear Sans"/>
              </a:rPr>
              <a:t> </a:t>
            </a:r>
          </a:p>
          <a:p>
            <a:pPr algn="l">
              <a:lnSpc>
                <a:spcPts val="3359"/>
              </a:lnSpc>
            </a:pPr>
          </a:p>
          <a:p>
            <a:pPr algn="l" marL="0" indent="0" lvl="0">
              <a:lnSpc>
                <a:spcPts val="3359"/>
              </a:lnSpc>
              <a:spcBef>
                <a:spcPct val="0"/>
              </a:spcBef>
            </a:pPr>
          </a:p>
        </p:txBody>
      </p:sp>
      <p:sp>
        <p:nvSpPr>
          <p:cNvPr name="TextBox 18" id="18"/>
          <p:cNvSpPr txBox="true"/>
          <p:nvPr/>
        </p:nvSpPr>
        <p:spPr>
          <a:xfrm rot="0">
            <a:off x="653935" y="680138"/>
            <a:ext cx="12668493" cy="1698888"/>
          </a:xfrm>
          <a:prstGeom prst="rect">
            <a:avLst/>
          </a:prstGeom>
        </p:spPr>
        <p:txBody>
          <a:bodyPr anchor="t" rtlCol="false" tIns="0" lIns="0" bIns="0" rIns="0">
            <a:spAutoFit/>
          </a:bodyPr>
          <a:lstStyle/>
          <a:p>
            <a:pPr algn="l">
              <a:lnSpc>
                <a:spcPts val="6528"/>
              </a:lnSpc>
            </a:pPr>
            <a:r>
              <a:rPr lang="en-US" sz="6400">
                <a:solidFill>
                  <a:srgbClr val="FFFFFF"/>
                </a:solidFill>
                <a:latin typeface="Clear Sans"/>
                <a:ea typeface="Clear Sans"/>
                <a:cs typeface="Clear Sans"/>
                <a:sym typeface="Clear Sans"/>
              </a:rPr>
              <a:t>QUAND ET POURQUOI UTLISER MONGODB ?</a:t>
            </a:r>
          </a:p>
        </p:txBody>
      </p:sp>
      <p:sp>
        <p:nvSpPr>
          <p:cNvPr name="Freeform 19" id="19"/>
          <p:cNvSpPr/>
          <p:nvPr/>
        </p:nvSpPr>
        <p:spPr>
          <a:xfrm flipH="false" flipV="false" rot="0">
            <a:off x="4965174" y="6207608"/>
            <a:ext cx="9161882" cy="3831099"/>
          </a:xfrm>
          <a:custGeom>
            <a:avLst/>
            <a:gdLst/>
            <a:ahLst/>
            <a:cxnLst/>
            <a:rect r="r" b="b" t="t" l="l"/>
            <a:pathLst>
              <a:path h="3831099" w="9161882">
                <a:moveTo>
                  <a:pt x="0" y="0"/>
                </a:moveTo>
                <a:lnTo>
                  <a:pt x="9161883" y="0"/>
                </a:lnTo>
                <a:lnTo>
                  <a:pt x="9161883" y="3831098"/>
                </a:lnTo>
                <a:lnTo>
                  <a:pt x="0" y="3831098"/>
                </a:lnTo>
                <a:lnTo>
                  <a:pt x="0" y="0"/>
                </a:lnTo>
                <a:close/>
              </a:path>
            </a:pathLst>
          </a:custGeom>
          <a:blipFill>
            <a:blip r:embed="rId2"/>
            <a:stretch>
              <a:fillRect l="-2170" t="-2460" r="-360" b="0"/>
            </a:stretch>
          </a:blipFill>
        </p:spPr>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7549" y="-772544"/>
            <a:ext cx="19010962" cy="3780149"/>
            <a:chOff x="0" y="0"/>
            <a:chExt cx="5007002" cy="995595"/>
          </a:xfrm>
        </p:grpSpPr>
        <p:sp>
          <p:nvSpPr>
            <p:cNvPr name="Freeform 3" id="3"/>
            <p:cNvSpPr/>
            <p:nvPr/>
          </p:nvSpPr>
          <p:spPr>
            <a:xfrm flipH="false" flipV="false" rot="0">
              <a:off x="0" y="0"/>
              <a:ext cx="5007002" cy="995595"/>
            </a:xfrm>
            <a:custGeom>
              <a:avLst/>
              <a:gdLst/>
              <a:ahLst/>
              <a:cxnLst/>
              <a:rect r="r" b="b" t="t" l="l"/>
              <a:pathLst>
                <a:path h="995595" w="5007002">
                  <a:moveTo>
                    <a:pt x="0" y="0"/>
                  </a:moveTo>
                  <a:lnTo>
                    <a:pt x="5007002" y="0"/>
                  </a:lnTo>
                  <a:lnTo>
                    <a:pt x="5007002" y="995595"/>
                  </a:lnTo>
                  <a:lnTo>
                    <a:pt x="0" y="995595"/>
                  </a:lnTo>
                  <a:close/>
                </a:path>
              </a:pathLst>
            </a:custGeom>
            <a:solidFill>
              <a:srgbClr val="7ED957"/>
            </a:solidFill>
          </p:spPr>
        </p:sp>
        <p:sp>
          <p:nvSpPr>
            <p:cNvPr name="TextBox 4" id="4"/>
            <p:cNvSpPr txBox="true"/>
            <p:nvPr/>
          </p:nvSpPr>
          <p:spPr>
            <a:xfrm>
              <a:off x="0" y="-47625"/>
              <a:ext cx="5007002" cy="104322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5621000" y="9844271"/>
            <a:ext cx="190500" cy="194435"/>
            <a:chOff x="0" y="0"/>
            <a:chExt cx="50173" cy="51209"/>
          </a:xfrm>
        </p:grpSpPr>
        <p:sp>
          <p:nvSpPr>
            <p:cNvPr name="Freeform 6" id="6"/>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7" id="7"/>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8" id="8"/>
          <p:cNvGrpSpPr/>
          <p:nvPr/>
        </p:nvGrpSpPr>
        <p:grpSpPr>
          <a:xfrm rot="0">
            <a:off x="15982950" y="9844271"/>
            <a:ext cx="190500" cy="194435"/>
            <a:chOff x="0" y="0"/>
            <a:chExt cx="50173" cy="51209"/>
          </a:xfrm>
        </p:grpSpPr>
        <p:sp>
          <p:nvSpPr>
            <p:cNvPr name="Freeform 9" id="9"/>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0" id="10"/>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1" id="11"/>
          <p:cNvGrpSpPr/>
          <p:nvPr/>
        </p:nvGrpSpPr>
        <p:grpSpPr>
          <a:xfrm rot="0">
            <a:off x="16344900" y="9844271"/>
            <a:ext cx="190500" cy="194435"/>
            <a:chOff x="0" y="0"/>
            <a:chExt cx="50173" cy="51209"/>
          </a:xfrm>
        </p:grpSpPr>
        <p:sp>
          <p:nvSpPr>
            <p:cNvPr name="Freeform 12" id="12"/>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3" id="13"/>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4" id="14"/>
          <p:cNvGrpSpPr/>
          <p:nvPr/>
        </p:nvGrpSpPr>
        <p:grpSpPr>
          <a:xfrm rot="0">
            <a:off x="16706850" y="9844271"/>
            <a:ext cx="190500" cy="194435"/>
            <a:chOff x="0" y="0"/>
            <a:chExt cx="50173" cy="51209"/>
          </a:xfrm>
        </p:grpSpPr>
        <p:sp>
          <p:nvSpPr>
            <p:cNvPr name="Freeform 15" id="15"/>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000000"/>
            </a:solidFill>
          </p:spPr>
        </p:sp>
        <p:sp>
          <p:nvSpPr>
            <p:cNvPr name="TextBox 16" id="16"/>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sp>
        <p:nvSpPr>
          <p:cNvPr name="Freeform 17" id="17"/>
          <p:cNvSpPr/>
          <p:nvPr/>
        </p:nvSpPr>
        <p:spPr>
          <a:xfrm flipH="false" flipV="false" rot="0">
            <a:off x="5279514" y="5860174"/>
            <a:ext cx="7033444" cy="4318650"/>
          </a:xfrm>
          <a:custGeom>
            <a:avLst/>
            <a:gdLst/>
            <a:ahLst/>
            <a:cxnLst/>
            <a:rect r="r" b="b" t="t" l="l"/>
            <a:pathLst>
              <a:path h="4318650" w="7033444">
                <a:moveTo>
                  <a:pt x="0" y="0"/>
                </a:moveTo>
                <a:lnTo>
                  <a:pt x="7033444" y="0"/>
                </a:lnTo>
                <a:lnTo>
                  <a:pt x="7033444" y="4318649"/>
                </a:lnTo>
                <a:lnTo>
                  <a:pt x="0" y="4318649"/>
                </a:lnTo>
                <a:lnTo>
                  <a:pt x="0" y="0"/>
                </a:lnTo>
                <a:close/>
              </a:path>
            </a:pathLst>
          </a:custGeom>
          <a:blipFill>
            <a:blip r:embed="rId2"/>
            <a:stretch>
              <a:fillRect l="0" t="-7613" r="0" b="-2968"/>
            </a:stretch>
          </a:blipFill>
        </p:spPr>
      </p:sp>
      <p:sp>
        <p:nvSpPr>
          <p:cNvPr name="TextBox 18" id="18"/>
          <p:cNvSpPr txBox="true"/>
          <p:nvPr/>
        </p:nvSpPr>
        <p:spPr>
          <a:xfrm rot="0">
            <a:off x="653935" y="680138"/>
            <a:ext cx="12668493" cy="1698888"/>
          </a:xfrm>
          <a:prstGeom prst="rect">
            <a:avLst/>
          </a:prstGeom>
        </p:spPr>
        <p:txBody>
          <a:bodyPr anchor="t" rtlCol="false" tIns="0" lIns="0" bIns="0" rIns="0">
            <a:spAutoFit/>
          </a:bodyPr>
          <a:lstStyle/>
          <a:p>
            <a:pPr algn="l">
              <a:lnSpc>
                <a:spcPts val="6528"/>
              </a:lnSpc>
            </a:pPr>
            <a:r>
              <a:rPr lang="en-US" sz="6400">
                <a:solidFill>
                  <a:srgbClr val="FFFFFF"/>
                </a:solidFill>
                <a:latin typeface="Clear Sans"/>
                <a:ea typeface="Clear Sans"/>
                <a:cs typeface="Clear Sans"/>
                <a:sym typeface="Clear Sans"/>
              </a:rPr>
              <a:t>QUAND ET POURQUOI UTLISER MONGODB ?</a:t>
            </a:r>
          </a:p>
        </p:txBody>
      </p:sp>
      <p:sp>
        <p:nvSpPr>
          <p:cNvPr name="TextBox 19" id="19"/>
          <p:cNvSpPr txBox="true"/>
          <p:nvPr/>
        </p:nvSpPr>
        <p:spPr>
          <a:xfrm rot="0">
            <a:off x="501535" y="3521641"/>
            <a:ext cx="14852765" cy="2955926"/>
          </a:xfrm>
          <a:prstGeom prst="rect">
            <a:avLst/>
          </a:prstGeom>
        </p:spPr>
        <p:txBody>
          <a:bodyPr anchor="t" rtlCol="false" tIns="0" lIns="0" bIns="0" rIns="0">
            <a:spAutoFit/>
          </a:bodyPr>
          <a:lstStyle/>
          <a:p>
            <a:pPr algn="l">
              <a:lnSpc>
                <a:spcPts val="3639"/>
              </a:lnSpc>
            </a:pPr>
            <a:r>
              <a:rPr lang="en-US" sz="2599">
                <a:solidFill>
                  <a:srgbClr val="000000"/>
                </a:solidFill>
                <a:latin typeface="Clear Sans"/>
                <a:ea typeface="Clear Sans"/>
                <a:cs typeface="Clear Sans"/>
                <a:sym typeface="Clear Sans"/>
              </a:rPr>
              <a:t>                                                                 </a:t>
            </a:r>
            <a:r>
              <a:rPr lang="en-US" sz="2599" b="true">
                <a:solidFill>
                  <a:srgbClr val="000000"/>
                </a:solidFill>
                <a:latin typeface="Clear Sans Bold"/>
                <a:ea typeface="Clear Sans Bold"/>
                <a:cs typeface="Clear Sans Bold"/>
                <a:sym typeface="Clear Sans Bold"/>
              </a:rPr>
              <a:t>Cas d’utilisation typiques:</a:t>
            </a:r>
          </a:p>
          <a:p>
            <a:pPr algn="l">
              <a:lnSpc>
                <a:spcPts val="3359"/>
              </a:lnSpc>
            </a:pPr>
            <a:r>
              <a:rPr lang="en-US" sz="2399">
                <a:solidFill>
                  <a:srgbClr val="000000"/>
                </a:solidFill>
                <a:latin typeface="Clear Sans"/>
                <a:ea typeface="Clear Sans"/>
                <a:cs typeface="Clear Sans"/>
                <a:sym typeface="Clear Sans"/>
              </a:rPr>
              <a:t>   4️⃣ Internet des Objets (IoT) et Logs</a:t>
            </a: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Exemples : Tesla utilise MongoDB pour stocker en temps réel les données de ses véhicules connectés.</a:t>
            </a: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Pourquoi : Vitesse de traitement et évolutivité.</a:t>
            </a:r>
          </a:p>
          <a:p>
            <a:pPr algn="just">
              <a:lnSpc>
                <a:spcPts val="3359"/>
              </a:lnSpc>
            </a:pPr>
            <a:r>
              <a:rPr lang="en-US" sz="2399">
                <a:solidFill>
                  <a:srgbClr val="000000"/>
                </a:solidFill>
                <a:latin typeface="Clear Sans"/>
                <a:ea typeface="Clear Sans"/>
                <a:cs typeface="Clear Sans"/>
                <a:sym typeface="Clear Sans"/>
              </a:rPr>
              <a:t>  </a:t>
            </a:r>
          </a:p>
          <a:p>
            <a:pPr algn="l">
              <a:lnSpc>
                <a:spcPts val="3359"/>
              </a:lnSpc>
            </a:pPr>
          </a:p>
          <a:p>
            <a:pPr algn="l" marL="0" indent="0" lvl="0">
              <a:lnSpc>
                <a:spcPts val="3359"/>
              </a:lnSpc>
              <a:spcBef>
                <a:spcPct val="0"/>
              </a:spcBef>
            </a:pP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7831433" y="2680243"/>
            <a:ext cx="16230600" cy="1489665"/>
            <a:chOff x="0" y="0"/>
            <a:chExt cx="4274726" cy="392340"/>
          </a:xfrm>
        </p:grpSpPr>
        <p:sp>
          <p:nvSpPr>
            <p:cNvPr name="Freeform 3" id="3"/>
            <p:cNvSpPr/>
            <p:nvPr/>
          </p:nvSpPr>
          <p:spPr>
            <a:xfrm flipH="false" flipV="false" rot="0">
              <a:off x="0" y="0"/>
              <a:ext cx="4274726" cy="392340"/>
            </a:xfrm>
            <a:custGeom>
              <a:avLst/>
              <a:gdLst/>
              <a:ahLst/>
              <a:cxnLst/>
              <a:rect r="r" b="b" t="t" l="l"/>
              <a:pathLst>
                <a:path h="392340" w="4274726">
                  <a:moveTo>
                    <a:pt x="0" y="0"/>
                  </a:moveTo>
                  <a:lnTo>
                    <a:pt x="4274726" y="0"/>
                  </a:lnTo>
                  <a:lnTo>
                    <a:pt x="4274726" y="392340"/>
                  </a:lnTo>
                  <a:lnTo>
                    <a:pt x="0" y="392340"/>
                  </a:lnTo>
                  <a:close/>
                </a:path>
              </a:pathLst>
            </a:custGeom>
            <a:solidFill>
              <a:srgbClr val="7ED957"/>
            </a:solidFill>
          </p:spPr>
        </p:sp>
        <p:sp>
          <p:nvSpPr>
            <p:cNvPr name="TextBox 4" id="4"/>
            <p:cNvSpPr txBox="true"/>
            <p:nvPr/>
          </p:nvSpPr>
          <p:spPr>
            <a:xfrm>
              <a:off x="0" y="-47625"/>
              <a:ext cx="4274726" cy="43996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436634" y="318094"/>
            <a:ext cx="1043864" cy="2225291"/>
          </a:xfrm>
          <a:custGeom>
            <a:avLst/>
            <a:gdLst/>
            <a:ahLst/>
            <a:cxnLst/>
            <a:rect r="r" b="b" t="t" l="l"/>
            <a:pathLst>
              <a:path h="2225291" w="1043864">
                <a:moveTo>
                  <a:pt x="0" y="0"/>
                </a:moveTo>
                <a:lnTo>
                  <a:pt x="1043864" y="0"/>
                </a:lnTo>
                <a:lnTo>
                  <a:pt x="1043864" y="2225291"/>
                </a:lnTo>
                <a:lnTo>
                  <a:pt x="0" y="22252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6" id="6"/>
          <p:cNvGraphicFramePr>
            <a:graphicFrameLocks noGrp="true"/>
          </p:cNvGraphicFramePr>
          <p:nvPr/>
        </p:nvGraphicFramePr>
        <p:xfrm>
          <a:off x="1958566" y="2543385"/>
          <a:ext cx="15354692" cy="7169146"/>
        </p:xfrm>
        <a:graphic>
          <a:graphicData uri="http://schemas.openxmlformats.org/drawingml/2006/table">
            <a:tbl>
              <a:tblPr/>
              <a:tblGrid>
                <a:gridCol w="2432347"/>
                <a:gridCol w="3944459"/>
                <a:gridCol w="2622064"/>
                <a:gridCol w="2983934"/>
                <a:gridCol w="3371889"/>
              </a:tblGrid>
              <a:tr h="994263">
                <a:tc>
                  <a:txBody>
                    <a:bodyPr anchor="t" rtlCol="false"/>
                    <a:lstStyle/>
                    <a:p>
                      <a:pPr algn="l">
                        <a:lnSpc>
                          <a:spcPts val="3639"/>
                        </a:lnSpc>
                        <a:defRPr/>
                      </a:pPr>
                      <a:r>
                        <a:rPr lang="en-US" sz="2599" b="true">
                          <a:solidFill>
                            <a:srgbClr val="000000"/>
                          </a:solidFill>
                          <a:latin typeface="Clear Sans Bold"/>
                          <a:ea typeface="Clear Sans Bold"/>
                          <a:cs typeface="Clear Sans Bold"/>
                          <a:sym typeface="Clear Sans Bold"/>
                        </a:rPr>
                        <a:t>Critère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E6FFDB"/>
                    </a:solidFill>
                  </a:tcPr>
                </a:tc>
                <a:tc>
                  <a:txBody>
                    <a:bodyPr anchor="t" rtlCol="false"/>
                    <a:lstStyle/>
                    <a:p>
                      <a:pPr algn="l">
                        <a:lnSpc>
                          <a:spcPts val="3640"/>
                        </a:lnSpc>
                        <a:defRPr/>
                      </a:pPr>
                      <a:r>
                        <a:rPr lang="en-US" sz="2600" b="true">
                          <a:solidFill>
                            <a:srgbClr val="000000"/>
                          </a:solidFill>
                          <a:latin typeface="Arimo Bold"/>
                          <a:ea typeface="Arimo Bold"/>
                          <a:cs typeface="Arimo Bold"/>
                          <a:sym typeface="Arimo Bold"/>
                        </a:rPr>
                        <a:t>     MongoDB</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E6FFDB"/>
                    </a:solidFill>
                  </a:tcPr>
                </a:tc>
                <a:tc>
                  <a:txBody>
                    <a:bodyPr anchor="t" rtlCol="false"/>
                    <a:lstStyle/>
                    <a:p>
                      <a:pPr algn="l">
                        <a:lnSpc>
                          <a:spcPts val="3640"/>
                        </a:lnSpc>
                        <a:defRPr/>
                      </a:pPr>
                      <a:r>
                        <a:rPr lang="en-US" sz="2600" b="true">
                          <a:solidFill>
                            <a:srgbClr val="000000"/>
                          </a:solidFill>
                          <a:latin typeface="Arimo Bold"/>
                          <a:ea typeface="Arimo Bold"/>
                          <a:cs typeface="Arimo Bold"/>
                          <a:sym typeface="Arimo Bold"/>
                        </a:rPr>
                        <a:t>Cassandra</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E6FFDB"/>
                    </a:solidFill>
                  </a:tcPr>
                </a:tc>
                <a:tc>
                  <a:txBody>
                    <a:bodyPr anchor="t" rtlCol="false"/>
                    <a:lstStyle/>
                    <a:p>
                      <a:pPr algn="l">
                        <a:lnSpc>
                          <a:spcPts val="3640"/>
                        </a:lnSpc>
                        <a:defRPr/>
                      </a:pPr>
                      <a:r>
                        <a:rPr lang="en-US" sz="2600" b="true">
                          <a:solidFill>
                            <a:srgbClr val="000000"/>
                          </a:solidFill>
                          <a:latin typeface="Arimo Bold"/>
                          <a:ea typeface="Arimo Bold"/>
                          <a:cs typeface="Arimo Bold"/>
                          <a:sym typeface="Arimo Bold"/>
                        </a:rPr>
                        <a:t>Redis</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E6FFDB"/>
                    </a:solidFill>
                  </a:tcPr>
                </a:tc>
                <a:tc>
                  <a:txBody>
                    <a:bodyPr anchor="t" rtlCol="false"/>
                    <a:lstStyle/>
                    <a:p>
                      <a:pPr algn="l">
                        <a:lnSpc>
                          <a:spcPts val="3640"/>
                        </a:lnSpc>
                        <a:defRPr/>
                      </a:pPr>
                      <a:r>
                        <a:rPr lang="en-US" sz="2600" b="true">
                          <a:solidFill>
                            <a:srgbClr val="000000"/>
                          </a:solidFill>
                          <a:latin typeface="Arimo Bold"/>
                          <a:ea typeface="Arimo Bold"/>
                          <a:cs typeface="Arimo Bold"/>
                          <a:sym typeface="Arimo Bold"/>
                        </a:rPr>
                        <a:t>Neo4j </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E6FFDB"/>
                    </a:solidFill>
                  </a:tcPr>
                </a:tc>
              </a:tr>
              <a:tr h="972492">
                <a:tc>
                  <a:txBody>
                    <a:bodyPr anchor="t" rtlCol="false"/>
                    <a:lstStyle/>
                    <a:p>
                      <a:pPr algn="just">
                        <a:lnSpc>
                          <a:spcPts val="3640"/>
                        </a:lnSpc>
                        <a:defRPr/>
                      </a:pPr>
                      <a:r>
                        <a:rPr lang="en-US" sz="2600" b="true">
                          <a:solidFill>
                            <a:srgbClr val="000000"/>
                          </a:solidFill>
                          <a:latin typeface="Arimo Bold"/>
                          <a:ea typeface="Arimo Bold"/>
                          <a:cs typeface="Arimo Bold"/>
                          <a:sym typeface="Arimo Bold"/>
                        </a:rPr>
                        <a:t>Type </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Document</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Clear Sans"/>
                          <a:ea typeface="Clear Sans"/>
                          <a:cs typeface="Clear Sans"/>
                          <a:sym typeface="Clear Sans"/>
                        </a:rPr>
                        <a:t>Colonne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Clé-Valeur</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 Graphe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1394355">
                <a:tc>
                  <a:txBody>
                    <a:bodyPr anchor="t" rtlCol="false"/>
                    <a:lstStyle/>
                    <a:p>
                      <a:pPr algn="l">
                        <a:lnSpc>
                          <a:spcPts val="3640"/>
                        </a:lnSpc>
                        <a:defRPr/>
                      </a:pPr>
                      <a:r>
                        <a:rPr lang="en-US" sz="2600" b="true">
                          <a:solidFill>
                            <a:srgbClr val="000000"/>
                          </a:solidFill>
                          <a:latin typeface="Arimo Bold"/>
                          <a:ea typeface="Arimo Bold"/>
                          <a:cs typeface="Arimo Bold"/>
                          <a:sym typeface="Arimo Bold"/>
                        </a:rPr>
                        <a:t>Modèle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just">
                        <a:lnSpc>
                          <a:spcPts val="3640"/>
                        </a:lnSpc>
                        <a:defRPr/>
                      </a:pPr>
                      <a:r>
                        <a:rPr lang="en-US" sz="2600">
                          <a:solidFill>
                            <a:srgbClr val="000000"/>
                          </a:solidFill>
                          <a:latin typeface="Arimo"/>
                          <a:ea typeface="Arimo"/>
                          <a:cs typeface="Arimo"/>
                          <a:sym typeface="Arimo"/>
                        </a:rPr>
                        <a:t>JSON/BSON</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Colonnes dynamiques</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Clé → Valeur</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Nœuds et relations</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1019326">
                <a:tc>
                  <a:txBody>
                    <a:bodyPr anchor="t" rtlCol="false"/>
                    <a:lstStyle/>
                    <a:p>
                      <a:pPr algn="l">
                        <a:lnSpc>
                          <a:spcPts val="3640"/>
                        </a:lnSpc>
                        <a:defRPr/>
                      </a:pPr>
                      <a:r>
                        <a:rPr lang="en-US" sz="2600" b="true">
                          <a:solidFill>
                            <a:srgbClr val="000000"/>
                          </a:solidFill>
                          <a:latin typeface="Arimo Bold"/>
                          <a:ea typeface="Arimo Bold"/>
                          <a:cs typeface="Arimo Bold"/>
                          <a:sym typeface="Arimo Bold"/>
                        </a:rPr>
                        <a:t>Scalabilité</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just">
                        <a:lnSpc>
                          <a:spcPts val="3639"/>
                        </a:lnSpc>
                        <a:defRPr/>
                      </a:pPr>
                      <a:r>
                        <a:rPr lang="en-US" sz="2599">
                          <a:solidFill>
                            <a:srgbClr val="000000"/>
                          </a:solidFill>
                          <a:latin typeface="Arimo"/>
                          <a:ea typeface="Arimo"/>
                          <a:cs typeface="Arimo"/>
                          <a:sym typeface="Arimo"/>
                        </a:rPr>
                        <a:t>Horizontale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just">
                        <a:lnSpc>
                          <a:spcPts val="3640"/>
                        </a:lnSpc>
                        <a:defRPr/>
                      </a:pPr>
                      <a:r>
                        <a:rPr lang="en-US" sz="2600">
                          <a:solidFill>
                            <a:srgbClr val="000000"/>
                          </a:solidFill>
                          <a:latin typeface="Arimo"/>
                          <a:ea typeface="Arimo"/>
                          <a:cs typeface="Arimo"/>
                          <a:sym typeface="Arimo"/>
                        </a:rPr>
                        <a:t>Très élevée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Horizontale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Moyenne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1394355">
                <a:tc>
                  <a:txBody>
                    <a:bodyPr anchor="t" rtlCol="false"/>
                    <a:lstStyle/>
                    <a:p>
                      <a:pPr algn="l">
                        <a:lnSpc>
                          <a:spcPts val="3640"/>
                        </a:lnSpc>
                        <a:defRPr/>
                      </a:pPr>
                      <a:r>
                        <a:rPr lang="en-US" sz="2600" b="true">
                          <a:solidFill>
                            <a:srgbClr val="000000"/>
                          </a:solidFill>
                          <a:latin typeface="Arimo Bold"/>
                          <a:ea typeface="Arimo Bold"/>
                          <a:cs typeface="Arimo Bold"/>
                          <a:sym typeface="Arimo Bold"/>
                        </a:rPr>
                        <a:t>Performance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Rapide, mais dépend des requêtes</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Clear Sans"/>
                          <a:ea typeface="Clear Sans"/>
                          <a:cs typeface="Clear Sans"/>
                          <a:sym typeface="Clear Sans"/>
                        </a:rPr>
                        <a:t>Optimisé pour l'écriture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Ultra-rapide (en mémoire)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Très rapide pour les relations</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1394355">
                <a:tc>
                  <a:txBody>
                    <a:bodyPr anchor="t" rtlCol="false"/>
                    <a:lstStyle/>
                    <a:p>
                      <a:pPr algn="l">
                        <a:lnSpc>
                          <a:spcPts val="3640"/>
                        </a:lnSpc>
                        <a:defRPr/>
                      </a:pPr>
                      <a:r>
                        <a:rPr lang="en-US" sz="2600" b="true">
                          <a:solidFill>
                            <a:srgbClr val="000000"/>
                          </a:solidFill>
                          <a:latin typeface="Arimo Bold"/>
                          <a:ea typeface="Arimo Bold"/>
                          <a:cs typeface="Arimo Bold"/>
                          <a:sym typeface="Arimo Bold"/>
                        </a:rPr>
                        <a:t>Utilisation</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Apps web, mobile, e-commerce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 Big Data, IoT, analytique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Cache, sessions, files d’attente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3640"/>
                        </a:lnSpc>
                        <a:defRPr/>
                      </a:pPr>
                      <a:r>
                        <a:rPr lang="en-US" sz="2600">
                          <a:solidFill>
                            <a:srgbClr val="000000"/>
                          </a:solidFill>
                          <a:latin typeface="Arimo"/>
                          <a:ea typeface="Arimo"/>
                          <a:cs typeface="Arimo"/>
                          <a:sym typeface="Arimo"/>
                        </a:rPr>
                        <a:t>Réseaux sociaux, recommandations</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bl>
          </a:graphicData>
        </a:graphic>
      </p:graphicFrame>
      <p:sp>
        <p:nvSpPr>
          <p:cNvPr name="TextBox 7" id="7"/>
          <p:cNvSpPr txBox="true"/>
          <p:nvPr/>
        </p:nvSpPr>
        <p:spPr>
          <a:xfrm rot="0">
            <a:off x="2888432" y="422869"/>
            <a:ext cx="14083636" cy="1554108"/>
          </a:xfrm>
          <a:prstGeom prst="rect">
            <a:avLst/>
          </a:prstGeom>
        </p:spPr>
        <p:txBody>
          <a:bodyPr anchor="t" rtlCol="false" tIns="0" lIns="0" bIns="0" rIns="0">
            <a:spAutoFit/>
          </a:bodyPr>
          <a:lstStyle/>
          <a:p>
            <a:pPr algn="l">
              <a:lnSpc>
                <a:spcPts val="6018"/>
              </a:lnSpc>
            </a:pPr>
            <a:r>
              <a:rPr lang="en-US" sz="5900" b="true">
                <a:solidFill>
                  <a:srgbClr val="7ED957"/>
                </a:solidFill>
                <a:latin typeface="Clear Sans Bold"/>
                <a:ea typeface="Clear Sans Bold"/>
                <a:cs typeface="Clear Sans Bold"/>
                <a:sym typeface="Clear Sans Bold"/>
              </a:rPr>
              <a:t>Comparaison MongoDB VS Autres bases NOSQL</a:t>
            </a:r>
          </a:p>
        </p:txBody>
      </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60965"/>
            <a:ext cx="8349100" cy="1489665"/>
            <a:chOff x="0" y="0"/>
            <a:chExt cx="2198940" cy="392340"/>
          </a:xfrm>
        </p:grpSpPr>
        <p:sp>
          <p:nvSpPr>
            <p:cNvPr name="Freeform 3" id="3"/>
            <p:cNvSpPr/>
            <p:nvPr/>
          </p:nvSpPr>
          <p:spPr>
            <a:xfrm flipH="false" flipV="false" rot="0">
              <a:off x="0" y="0"/>
              <a:ext cx="2198940" cy="392340"/>
            </a:xfrm>
            <a:custGeom>
              <a:avLst/>
              <a:gdLst/>
              <a:ahLst/>
              <a:cxnLst/>
              <a:rect r="r" b="b" t="t" l="l"/>
              <a:pathLst>
                <a:path h="392340" w="2198940">
                  <a:moveTo>
                    <a:pt x="0" y="0"/>
                  </a:moveTo>
                  <a:lnTo>
                    <a:pt x="2198940" y="0"/>
                  </a:lnTo>
                  <a:lnTo>
                    <a:pt x="2198940" y="392340"/>
                  </a:lnTo>
                  <a:lnTo>
                    <a:pt x="0" y="392340"/>
                  </a:lnTo>
                  <a:close/>
                </a:path>
              </a:pathLst>
            </a:custGeom>
            <a:solidFill>
              <a:srgbClr val="7ED957"/>
            </a:solidFill>
          </p:spPr>
        </p:sp>
        <p:sp>
          <p:nvSpPr>
            <p:cNvPr name="TextBox 4" id="4"/>
            <p:cNvSpPr txBox="true"/>
            <p:nvPr/>
          </p:nvSpPr>
          <p:spPr>
            <a:xfrm>
              <a:off x="0" y="-47625"/>
              <a:ext cx="2198940" cy="43996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07506" y="2464493"/>
            <a:ext cx="1043864" cy="2225291"/>
          </a:xfrm>
          <a:custGeom>
            <a:avLst/>
            <a:gdLst/>
            <a:ahLst/>
            <a:cxnLst/>
            <a:rect r="r" b="b" t="t" l="l"/>
            <a:pathLst>
              <a:path h="2225291" w="1043864">
                <a:moveTo>
                  <a:pt x="0" y="0"/>
                </a:moveTo>
                <a:lnTo>
                  <a:pt x="1043863" y="0"/>
                </a:lnTo>
                <a:lnTo>
                  <a:pt x="1043863" y="2225291"/>
                </a:lnTo>
                <a:lnTo>
                  <a:pt x="0" y="22252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3117626" y="1508066"/>
            <a:ext cx="6871850" cy="3427485"/>
          </a:xfrm>
          <a:prstGeom prst="rect">
            <a:avLst/>
          </a:prstGeom>
        </p:spPr>
        <p:txBody>
          <a:bodyPr anchor="t" rtlCol="false" tIns="0" lIns="0" bIns="0" rIns="0">
            <a:spAutoFit/>
          </a:bodyPr>
          <a:lstStyle/>
          <a:p>
            <a:pPr algn="l">
              <a:lnSpc>
                <a:spcPts val="6732"/>
              </a:lnSpc>
            </a:pPr>
            <a:r>
              <a:rPr lang="en-US" sz="6600">
                <a:solidFill>
                  <a:srgbClr val="7ED957"/>
                </a:solidFill>
                <a:latin typeface="Clear Sans"/>
                <a:ea typeface="Clear Sans"/>
                <a:cs typeface="Clear Sans"/>
                <a:sym typeface="Clear Sans"/>
              </a:rPr>
              <a:t>LA MODÉLISATION DES DONNÉES DANS MONGODB </a:t>
            </a:r>
          </a:p>
        </p:txBody>
      </p:sp>
      <p:sp>
        <p:nvSpPr>
          <p:cNvPr name="TextBox 7" id="7"/>
          <p:cNvSpPr txBox="true"/>
          <p:nvPr/>
        </p:nvSpPr>
        <p:spPr>
          <a:xfrm rot="0">
            <a:off x="9930250" y="7789644"/>
            <a:ext cx="2367942" cy="297681"/>
          </a:xfrm>
          <a:prstGeom prst="rect">
            <a:avLst/>
          </a:prstGeom>
        </p:spPr>
        <p:txBody>
          <a:bodyPr anchor="t" rtlCol="false" tIns="0" lIns="0" bIns="0" rIns="0">
            <a:spAutoFit/>
          </a:bodyPr>
          <a:lstStyle/>
          <a:p>
            <a:pPr algn="ctr">
              <a:lnSpc>
                <a:spcPts val="2251"/>
              </a:lnSpc>
            </a:pPr>
            <a:r>
              <a:rPr lang="en-US" sz="2207">
                <a:solidFill>
                  <a:srgbClr val="FFFFFF"/>
                </a:solidFill>
                <a:latin typeface="Clear Sans"/>
                <a:ea typeface="Clear Sans"/>
                <a:cs typeface="Clear Sans"/>
                <a:sym typeface="Clear Sans"/>
              </a:rPr>
              <a:t>LEARN MORE</a:t>
            </a:r>
          </a:p>
        </p:txBody>
      </p:sp>
      <p:sp>
        <p:nvSpPr>
          <p:cNvPr name="TextBox 8" id="8"/>
          <p:cNvSpPr txBox="true"/>
          <p:nvPr/>
        </p:nvSpPr>
        <p:spPr>
          <a:xfrm rot="0">
            <a:off x="3323049" y="5602730"/>
            <a:ext cx="8619054" cy="514349"/>
          </a:xfrm>
          <a:prstGeom prst="rect">
            <a:avLst/>
          </a:prstGeom>
        </p:spPr>
        <p:txBody>
          <a:bodyPr anchor="t" rtlCol="false" tIns="0" lIns="0" bIns="0" rIns="0">
            <a:spAutoFit/>
          </a:bodyPr>
          <a:lstStyle/>
          <a:p>
            <a:pPr algn="ctr">
              <a:lnSpc>
                <a:spcPts val="4200"/>
              </a:lnSpc>
            </a:pPr>
            <a:r>
              <a:rPr lang="en-US" sz="3000">
                <a:solidFill>
                  <a:srgbClr val="000000"/>
                </a:solidFill>
                <a:latin typeface="Canva Sans"/>
                <a:ea typeface="Canva Sans"/>
                <a:cs typeface="Canva Sans"/>
                <a:sym typeface="Canva Sans"/>
              </a:rPr>
              <a:t>Embedded Data Model, Embedded Data Model</a:t>
            </a:r>
          </a:p>
        </p:txBody>
      </p:sp>
    </p:spTree>
  </p:cSld>
  <p:clrMapOvr>
    <a:masterClrMapping/>
  </p:clrMapOvr>
</p:sld>
</file>

<file path=ppt/slides/slide4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569034" y="1028700"/>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562625" y="2954655"/>
            <a:ext cx="15162750" cy="4330066"/>
          </a:xfrm>
          <a:prstGeom prst="rect">
            <a:avLst/>
          </a:prstGeom>
        </p:spPr>
        <p:txBody>
          <a:bodyPr anchor="t" rtlCol="false" tIns="0" lIns="0" bIns="0" rIns="0">
            <a:spAutoFit/>
          </a:bodyPr>
          <a:lstStyle/>
          <a:p>
            <a:pPr algn="l">
              <a:lnSpc>
                <a:spcPts val="3499"/>
              </a:lnSpc>
            </a:pPr>
            <a:r>
              <a:rPr lang="en-US" sz="2499">
                <a:solidFill>
                  <a:srgbClr val="000000"/>
                </a:solidFill>
                <a:latin typeface="Clear Sans"/>
                <a:ea typeface="Clear Sans"/>
                <a:cs typeface="Clear Sans"/>
                <a:sym typeface="Clear Sans"/>
              </a:rPr>
              <a:t>La modélisation des données dans MongoDB consiste à concevoir la structure des documents et des collections pour optimiser le stockage, la gestion et l'accès aux données. Contrairement aux bases relationnelles (RDBMS), où la structure des tables doit être définie av</a:t>
            </a:r>
            <a:r>
              <a:rPr lang="en-US" sz="2499">
                <a:solidFill>
                  <a:srgbClr val="000000"/>
                </a:solidFill>
                <a:latin typeface="Clear Sans"/>
                <a:ea typeface="Clear Sans"/>
                <a:cs typeface="Clear Sans"/>
                <a:sym typeface="Clear Sans"/>
              </a:rPr>
              <a:t>ant d'insérer des données, MongoDB adopte un schéma flexible. Cela signifie que :</a:t>
            </a:r>
          </a:p>
          <a:p>
            <a:pPr algn="l">
              <a:lnSpc>
                <a:spcPts val="3499"/>
              </a:lnSpc>
            </a:pPr>
          </a:p>
          <a:p>
            <a:pPr algn="l" marL="539745" indent="-269872" lvl="1">
              <a:lnSpc>
                <a:spcPts val="3499"/>
              </a:lnSpc>
              <a:buFont typeface="Arial"/>
              <a:buChar char="•"/>
            </a:pPr>
            <a:r>
              <a:rPr lang="en-US" sz="2499">
                <a:solidFill>
                  <a:srgbClr val="000000"/>
                </a:solidFill>
                <a:latin typeface="Clear Sans"/>
                <a:ea typeface="Clear Sans"/>
                <a:cs typeface="Clear Sans"/>
                <a:sym typeface="Clear Sans"/>
              </a:rPr>
              <a:t>Une collection n'a pas besoin d'un schéma rigide.</a:t>
            </a:r>
          </a:p>
          <a:p>
            <a:pPr algn="l" marL="539745" indent="-269872" lvl="1">
              <a:lnSpc>
                <a:spcPts val="3499"/>
              </a:lnSpc>
              <a:buFont typeface="Arial"/>
              <a:buChar char="•"/>
            </a:pPr>
            <a:r>
              <a:rPr lang="en-US" sz="2499">
                <a:solidFill>
                  <a:srgbClr val="000000"/>
                </a:solidFill>
                <a:latin typeface="Clear Sans"/>
                <a:ea typeface="Clear Sans"/>
                <a:cs typeface="Clear Sans"/>
                <a:sym typeface="Clear Sans"/>
              </a:rPr>
              <a:t>Les documents d'une même collection peuvent contenir des champs différents.</a:t>
            </a:r>
          </a:p>
          <a:p>
            <a:pPr algn="l" marL="539745" indent="-269872" lvl="1">
              <a:lnSpc>
                <a:spcPts val="3499"/>
              </a:lnSpc>
              <a:buFont typeface="Arial"/>
              <a:buChar char="•"/>
            </a:pPr>
            <a:r>
              <a:rPr lang="en-US" sz="2499">
                <a:solidFill>
                  <a:srgbClr val="000000"/>
                </a:solidFill>
                <a:latin typeface="Clear Sans"/>
                <a:ea typeface="Clear Sans"/>
                <a:cs typeface="Clear Sans"/>
                <a:sym typeface="Clear Sans"/>
              </a:rPr>
              <a:t>Les types de données d'un champ peuvent varier d'un document à l'autre.</a:t>
            </a:r>
          </a:p>
          <a:p>
            <a:pPr algn="l" marL="539745" indent="-269872" lvl="1">
              <a:lnSpc>
                <a:spcPts val="3499"/>
              </a:lnSpc>
              <a:buFont typeface="Arial"/>
              <a:buChar char="•"/>
            </a:pPr>
            <a:r>
              <a:rPr lang="en-US" sz="2499">
                <a:solidFill>
                  <a:srgbClr val="000000"/>
                </a:solidFill>
                <a:latin typeface="Clear Sans"/>
                <a:ea typeface="Clear Sans"/>
                <a:cs typeface="Clear Sans"/>
                <a:sym typeface="Clear Sans"/>
              </a:rPr>
              <a:t>I</a:t>
            </a:r>
            <a:r>
              <a:rPr lang="en-US" sz="2499">
                <a:solidFill>
                  <a:srgbClr val="000000"/>
                </a:solidFill>
                <a:latin typeface="Clear Sans"/>
                <a:ea typeface="Clear Sans"/>
                <a:cs typeface="Clear Sans"/>
                <a:sym typeface="Clear Sans"/>
              </a:rPr>
              <a:t>l est facile de modifier la structure d'un document en ajoutant, supprimant ou modifiant des champs.</a:t>
            </a:r>
          </a:p>
          <a:p>
            <a:pPr algn="l" marL="0" indent="0" lvl="0">
              <a:lnSpc>
                <a:spcPts val="3219"/>
              </a:lnSpc>
              <a:spcBef>
                <a:spcPct val="0"/>
              </a:spcBef>
            </a:pPr>
          </a:p>
        </p:txBody>
      </p:sp>
      <p:sp>
        <p:nvSpPr>
          <p:cNvPr name="TextBox 6" id="6"/>
          <p:cNvSpPr txBox="true"/>
          <p:nvPr/>
        </p:nvSpPr>
        <p:spPr>
          <a:xfrm rot="0">
            <a:off x="1114425" y="1663183"/>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LA MODÉLISATION DES DONNÉES DANS MONGODB</a:t>
            </a:r>
          </a:p>
        </p:txBody>
      </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788085" y="2604228"/>
            <a:ext cx="4623744" cy="3453313"/>
            <a:chOff x="0" y="0"/>
            <a:chExt cx="1217776" cy="909514"/>
          </a:xfrm>
        </p:grpSpPr>
        <p:sp>
          <p:nvSpPr>
            <p:cNvPr name="Freeform 3" id="3"/>
            <p:cNvSpPr/>
            <p:nvPr/>
          </p:nvSpPr>
          <p:spPr>
            <a:xfrm flipH="false" flipV="false" rot="0">
              <a:off x="0" y="0"/>
              <a:ext cx="1217776" cy="909514"/>
            </a:xfrm>
            <a:custGeom>
              <a:avLst/>
              <a:gdLst/>
              <a:ahLst/>
              <a:cxnLst/>
              <a:rect r="r" b="b" t="t" l="l"/>
              <a:pathLst>
                <a:path h="909514" w="1217776">
                  <a:moveTo>
                    <a:pt x="0" y="0"/>
                  </a:moveTo>
                  <a:lnTo>
                    <a:pt x="1217776" y="0"/>
                  </a:lnTo>
                  <a:lnTo>
                    <a:pt x="1217776" y="909514"/>
                  </a:lnTo>
                  <a:lnTo>
                    <a:pt x="0" y="909514"/>
                  </a:lnTo>
                  <a:close/>
                </a:path>
              </a:pathLst>
            </a:custGeom>
            <a:solidFill>
              <a:srgbClr val="7ED957"/>
            </a:solidFill>
          </p:spPr>
        </p:sp>
        <p:sp>
          <p:nvSpPr>
            <p:cNvPr name="TextBox 4" id="4"/>
            <p:cNvSpPr txBox="true"/>
            <p:nvPr/>
          </p:nvSpPr>
          <p:spPr>
            <a:xfrm>
              <a:off x="0" y="-47625"/>
              <a:ext cx="1217776" cy="957139"/>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87619" y="-1309517"/>
            <a:ext cx="1616319" cy="3371179"/>
            <a:chOff x="0" y="0"/>
            <a:chExt cx="425697" cy="887883"/>
          </a:xfrm>
        </p:grpSpPr>
        <p:sp>
          <p:nvSpPr>
            <p:cNvPr name="Freeform 6" id="6"/>
            <p:cNvSpPr/>
            <p:nvPr/>
          </p:nvSpPr>
          <p:spPr>
            <a:xfrm flipH="false" flipV="false" rot="0">
              <a:off x="0" y="0"/>
              <a:ext cx="425697" cy="887883"/>
            </a:xfrm>
            <a:custGeom>
              <a:avLst/>
              <a:gdLst/>
              <a:ahLst/>
              <a:cxnLst/>
              <a:rect r="r" b="b" t="t" l="l"/>
              <a:pathLst>
                <a:path h="887883" w="425697">
                  <a:moveTo>
                    <a:pt x="0" y="0"/>
                  </a:moveTo>
                  <a:lnTo>
                    <a:pt x="425697" y="0"/>
                  </a:lnTo>
                  <a:lnTo>
                    <a:pt x="425697" y="887883"/>
                  </a:lnTo>
                  <a:lnTo>
                    <a:pt x="0" y="887883"/>
                  </a:lnTo>
                  <a:close/>
                </a:path>
              </a:pathLst>
            </a:custGeom>
            <a:solidFill>
              <a:srgbClr val="7ED957"/>
            </a:solidFill>
          </p:spPr>
        </p:sp>
        <p:sp>
          <p:nvSpPr>
            <p:cNvPr name="TextBox 7" id="7"/>
            <p:cNvSpPr txBox="true"/>
            <p:nvPr/>
          </p:nvSpPr>
          <p:spPr>
            <a:xfrm>
              <a:off x="0" y="-47625"/>
              <a:ext cx="425697" cy="935508"/>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8411829" y="2604228"/>
            <a:ext cx="4623744" cy="3453313"/>
            <a:chOff x="0" y="0"/>
            <a:chExt cx="1217776" cy="909514"/>
          </a:xfrm>
        </p:grpSpPr>
        <p:sp>
          <p:nvSpPr>
            <p:cNvPr name="Freeform 9" id="9"/>
            <p:cNvSpPr/>
            <p:nvPr/>
          </p:nvSpPr>
          <p:spPr>
            <a:xfrm flipH="false" flipV="false" rot="0">
              <a:off x="0" y="0"/>
              <a:ext cx="1217776" cy="909514"/>
            </a:xfrm>
            <a:custGeom>
              <a:avLst/>
              <a:gdLst/>
              <a:ahLst/>
              <a:cxnLst/>
              <a:rect r="r" b="b" t="t" l="l"/>
              <a:pathLst>
                <a:path h="909514" w="1217776">
                  <a:moveTo>
                    <a:pt x="0" y="0"/>
                  </a:moveTo>
                  <a:lnTo>
                    <a:pt x="1217776" y="0"/>
                  </a:lnTo>
                  <a:lnTo>
                    <a:pt x="1217776" y="909514"/>
                  </a:lnTo>
                  <a:lnTo>
                    <a:pt x="0" y="909514"/>
                  </a:lnTo>
                  <a:close/>
                </a:path>
              </a:pathLst>
            </a:custGeom>
            <a:solidFill>
              <a:srgbClr val="000000"/>
            </a:solidFill>
          </p:spPr>
        </p:sp>
        <p:sp>
          <p:nvSpPr>
            <p:cNvPr name="TextBox 10" id="10"/>
            <p:cNvSpPr txBox="true"/>
            <p:nvPr/>
          </p:nvSpPr>
          <p:spPr>
            <a:xfrm>
              <a:off x="0" y="-47625"/>
              <a:ext cx="1217776" cy="957139"/>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3788085" y="6076591"/>
            <a:ext cx="4623744" cy="3453313"/>
            <a:chOff x="0" y="0"/>
            <a:chExt cx="1217776" cy="909514"/>
          </a:xfrm>
        </p:grpSpPr>
        <p:sp>
          <p:nvSpPr>
            <p:cNvPr name="Freeform 12" id="12"/>
            <p:cNvSpPr/>
            <p:nvPr/>
          </p:nvSpPr>
          <p:spPr>
            <a:xfrm flipH="false" flipV="false" rot="0">
              <a:off x="0" y="0"/>
              <a:ext cx="1217776" cy="909514"/>
            </a:xfrm>
            <a:custGeom>
              <a:avLst/>
              <a:gdLst/>
              <a:ahLst/>
              <a:cxnLst/>
              <a:rect r="r" b="b" t="t" l="l"/>
              <a:pathLst>
                <a:path h="909514" w="1217776">
                  <a:moveTo>
                    <a:pt x="0" y="0"/>
                  </a:moveTo>
                  <a:lnTo>
                    <a:pt x="1217776" y="0"/>
                  </a:lnTo>
                  <a:lnTo>
                    <a:pt x="1217776" y="909514"/>
                  </a:lnTo>
                  <a:lnTo>
                    <a:pt x="0" y="909514"/>
                  </a:lnTo>
                  <a:close/>
                </a:path>
              </a:pathLst>
            </a:custGeom>
            <a:solidFill>
              <a:srgbClr val="000000"/>
            </a:solidFill>
          </p:spPr>
        </p:sp>
        <p:sp>
          <p:nvSpPr>
            <p:cNvPr name="TextBox 13" id="13"/>
            <p:cNvSpPr txBox="true"/>
            <p:nvPr/>
          </p:nvSpPr>
          <p:spPr>
            <a:xfrm>
              <a:off x="0" y="-47625"/>
              <a:ext cx="1217776" cy="957139"/>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8411829" y="6076591"/>
            <a:ext cx="4623744" cy="3453313"/>
            <a:chOff x="0" y="0"/>
            <a:chExt cx="1217776" cy="909514"/>
          </a:xfrm>
        </p:grpSpPr>
        <p:sp>
          <p:nvSpPr>
            <p:cNvPr name="Freeform 15" id="15"/>
            <p:cNvSpPr/>
            <p:nvPr/>
          </p:nvSpPr>
          <p:spPr>
            <a:xfrm flipH="false" flipV="false" rot="0">
              <a:off x="0" y="0"/>
              <a:ext cx="1217776" cy="909514"/>
            </a:xfrm>
            <a:custGeom>
              <a:avLst/>
              <a:gdLst/>
              <a:ahLst/>
              <a:cxnLst/>
              <a:rect r="r" b="b" t="t" l="l"/>
              <a:pathLst>
                <a:path h="909514" w="1217776">
                  <a:moveTo>
                    <a:pt x="0" y="0"/>
                  </a:moveTo>
                  <a:lnTo>
                    <a:pt x="1217776" y="0"/>
                  </a:lnTo>
                  <a:lnTo>
                    <a:pt x="1217776" y="909514"/>
                  </a:lnTo>
                  <a:lnTo>
                    <a:pt x="0" y="909514"/>
                  </a:lnTo>
                  <a:close/>
                </a:path>
              </a:pathLst>
            </a:custGeom>
            <a:solidFill>
              <a:srgbClr val="7ED957"/>
            </a:solidFill>
          </p:spPr>
        </p:sp>
        <p:sp>
          <p:nvSpPr>
            <p:cNvPr name="TextBox 16" id="16"/>
            <p:cNvSpPr txBox="true"/>
            <p:nvPr/>
          </p:nvSpPr>
          <p:spPr>
            <a:xfrm>
              <a:off x="0" y="-47625"/>
              <a:ext cx="1217776" cy="957139"/>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4714595">
            <a:off x="11889809" y="4472870"/>
            <a:ext cx="4298098" cy="2711709"/>
          </a:xfrm>
          <a:custGeom>
            <a:avLst/>
            <a:gdLst/>
            <a:ahLst/>
            <a:cxnLst/>
            <a:rect r="r" b="b" t="t" l="l"/>
            <a:pathLst>
              <a:path h="2711709" w="4298098">
                <a:moveTo>
                  <a:pt x="0" y="0"/>
                </a:moveTo>
                <a:lnTo>
                  <a:pt x="4298098" y="0"/>
                </a:lnTo>
                <a:lnTo>
                  <a:pt x="4298098" y="2711710"/>
                </a:lnTo>
                <a:lnTo>
                  <a:pt x="0" y="27117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8" id="18"/>
          <p:cNvSpPr txBox="true"/>
          <p:nvPr/>
        </p:nvSpPr>
        <p:spPr>
          <a:xfrm rot="0">
            <a:off x="1310834" y="490373"/>
            <a:ext cx="14201990" cy="884310"/>
          </a:xfrm>
          <a:prstGeom prst="rect">
            <a:avLst/>
          </a:prstGeom>
        </p:spPr>
        <p:txBody>
          <a:bodyPr anchor="t" rtlCol="false" tIns="0" lIns="0" bIns="0" rIns="0">
            <a:spAutoFit/>
          </a:bodyPr>
          <a:lstStyle/>
          <a:p>
            <a:pPr algn="l">
              <a:lnSpc>
                <a:spcPts val="6732"/>
              </a:lnSpc>
            </a:pPr>
            <a:r>
              <a:rPr lang="en-US" sz="6600">
                <a:solidFill>
                  <a:srgbClr val="7ED957"/>
                </a:solidFill>
                <a:latin typeface="Clear Sans"/>
                <a:ea typeface="Clear Sans"/>
                <a:cs typeface="Clear Sans"/>
                <a:sym typeface="Clear Sans"/>
              </a:rPr>
              <a:t>PRINCIPAUX MODÈLES DE DONNÉES</a:t>
            </a:r>
          </a:p>
        </p:txBody>
      </p:sp>
      <p:sp>
        <p:nvSpPr>
          <p:cNvPr name="TextBox 19" id="19"/>
          <p:cNvSpPr txBox="true"/>
          <p:nvPr/>
        </p:nvSpPr>
        <p:spPr>
          <a:xfrm rot="0">
            <a:off x="9043693" y="7157452"/>
            <a:ext cx="3360016" cy="1243966"/>
          </a:xfrm>
          <a:prstGeom prst="rect">
            <a:avLst/>
          </a:prstGeom>
        </p:spPr>
        <p:txBody>
          <a:bodyPr anchor="t" rtlCol="false" tIns="0" lIns="0" bIns="0" rIns="0">
            <a:spAutoFit/>
          </a:bodyPr>
          <a:lstStyle/>
          <a:p>
            <a:pPr algn="l" marL="0" indent="0" lvl="0">
              <a:lnSpc>
                <a:spcPts val="3359"/>
              </a:lnSpc>
              <a:spcBef>
                <a:spcPct val="0"/>
              </a:spcBef>
            </a:pPr>
            <a:r>
              <a:rPr lang="en-US" sz="2399">
                <a:solidFill>
                  <a:srgbClr val="000000"/>
                </a:solidFill>
                <a:latin typeface="Clear Sans"/>
                <a:ea typeface="Clear Sans"/>
                <a:cs typeface="Clear Sans"/>
                <a:sym typeface="Clear Sans"/>
              </a:rPr>
              <a:t>Les données liées sont stockées ensemble dans un même document.</a:t>
            </a:r>
          </a:p>
        </p:txBody>
      </p:sp>
      <p:sp>
        <p:nvSpPr>
          <p:cNvPr name="TextBox 20" id="20"/>
          <p:cNvSpPr txBox="true"/>
          <p:nvPr/>
        </p:nvSpPr>
        <p:spPr>
          <a:xfrm rot="0">
            <a:off x="8614781" y="4025132"/>
            <a:ext cx="4401743" cy="554356"/>
          </a:xfrm>
          <a:prstGeom prst="rect">
            <a:avLst/>
          </a:prstGeom>
        </p:spPr>
        <p:txBody>
          <a:bodyPr anchor="t" rtlCol="false" tIns="0" lIns="0" bIns="0" rIns="0">
            <a:spAutoFit/>
          </a:bodyPr>
          <a:lstStyle/>
          <a:p>
            <a:pPr algn="l" marL="0" indent="0" lvl="0">
              <a:lnSpc>
                <a:spcPts val="4619"/>
              </a:lnSpc>
              <a:spcBef>
                <a:spcPct val="0"/>
              </a:spcBef>
            </a:pPr>
            <a:r>
              <a:rPr lang="en-US" sz="3299">
                <a:solidFill>
                  <a:srgbClr val="FFFFFF"/>
                </a:solidFill>
                <a:latin typeface="Clear Sans"/>
                <a:ea typeface="Clear Sans"/>
                <a:cs typeface="Clear Sans"/>
                <a:sym typeface="Clear Sans"/>
              </a:rPr>
              <a:t>Embedded Data Model</a:t>
            </a:r>
          </a:p>
        </p:txBody>
      </p:sp>
      <p:sp>
        <p:nvSpPr>
          <p:cNvPr name="TextBox 21" id="21"/>
          <p:cNvSpPr txBox="true"/>
          <p:nvPr/>
        </p:nvSpPr>
        <p:spPr>
          <a:xfrm rot="0">
            <a:off x="9099306" y="3544443"/>
            <a:ext cx="945417" cy="494197"/>
          </a:xfrm>
          <a:prstGeom prst="rect">
            <a:avLst/>
          </a:prstGeom>
        </p:spPr>
        <p:txBody>
          <a:bodyPr anchor="t" rtlCol="false" tIns="0" lIns="0" bIns="0" rIns="0">
            <a:spAutoFit/>
          </a:bodyPr>
          <a:lstStyle/>
          <a:p>
            <a:pPr algn="l">
              <a:lnSpc>
                <a:spcPts val="3775"/>
              </a:lnSpc>
            </a:pPr>
            <a:r>
              <a:rPr lang="en-US" sz="3701">
                <a:solidFill>
                  <a:srgbClr val="7ED957"/>
                </a:solidFill>
                <a:latin typeface="Clear Sans"/>
                <a:ea typeface="Clear Sans"/>
                <a:cs typeface="Clear Sans"/>
                <a:sym typeface="Clear Sans"/>
              </a:rPr>
              <a:t>01.</a:t>
            </a:r>
          </a:p>
        </p:txBody>
      </p:sp>
      <p:sp>
        <p:nvSpPr>
          <p:cNvPr name="TextBox 22" id="22"/>
          <p:cNvSpPr txBox="true"/>
          <p:nvPr/>
        </p:nvSpPr>
        <p:spPr>
          <a:xfrm rot="0">
            <a:off x="3920788" y="7505749"/>
            <a:ext cx="4358337" cy="537846"/>
          </a:xfrm>
          <a:prstGeom prst="rect">
            <a:avLst/>
          </a:prstGeom>
        </p:spPr>
        <p:txBody>
          <a:bodyPr anchor="t" rtlCol="false" tIns="0" lIns="0" bIns="0" rIns="0">
            <a:spAutoFit/>
          </a:bodyPr>
          <a:lstStyle/>
          <a:p>
            <a:pPr algn="l" marL="0" indent="0" lvl="0">
              <a:lnSpc>
                <a:spcPts val="4479"/>
              </a:lnSpc>
              <a:spcBef>
                <a:spcPct val="0"/>
              </a:spcBef>
            </a:pPr>
            <a:r>
              <a:rPr lang="en-US" sz="3199">
                <a:solidFill>
                  <a:srgbClr val="FFFFFF"/>
                </a:solidFill>
                <a:latin typeface="Clear Sans"/>
                <a:ea typeface="Clear Sans"/>
                <a:cs typeface="Clear Sans"/>
                <a:sym typeface="Clear Sans"/>
              </a:rPr>
              <a:t>Normalized Data Model</a:t>
            </a:r>
          </a:p>
        </p:txBody>
      </p:sp>
      <p:sp>
        <p:nvSpPr>
          <p:cNvPr name="TextBox 23" id="23"/>
          <p:cNvSpPr txBox="true"/>
          <p:nvPr/>
        </p:nvSpPr>
        <p:spPr>
          <a:xfrm rot="0">
            <a:off x="4475562" y="7016805"/>
            <a:ext cx="977684" cy="494197"/>
          </a:xfrm>
          <a:prstGeom prst="rect">
            <a:avLst/>
          </a:prstGeom>
        </p:spPr>
        <p:txBody>
          <a:bodyPr anchor="t" rtlCol="false" tIns="0" lIns="0" bIns="0" rIns="0">
            <a:spAutoFit/>
          </a:bodyPr>
          <a:lstStyle/>
          <a:p>
            <a:pPr algn="l">
              <a:lnSpc>
                <a:spcPts val="3775"/>
              </a:lnSpc>
            </a:pPr>
            <a:r>
              <a:rPr lang="en-US" sz="3701">
                <a:solidFill>
                  <a:srgbClr val="7ED957"/>
                </a:solidFill>
                <a:latin typeface="Clear Sans"/>
                <a:ea typeface="Clear Sans"/>
                <a:cs typeface="Clear Sans"/>
                <a:sym typeface="Clear Sans"/>
              </a:rPr>
              <a:t>02.</a:t>
            </a:r>
          </a:p>
        </p:txBody>
      </p:sp>
      <p:sp>
        <p:nvSpPr>
          <p:cNvPr name="TextBox 24" id="24"/>
          <p:cNvSpPr txBox="true"/>
          <p:nvPr/>
        </p:nvSpPr>
        <p:spPr>
          <a:xfrm rot="0">
            <a:off x="4170369" y="3685089"/>
            <a:ext cx="3859177" cy="1243966"/>
          </a:xfrm>
          <a:prstGeom prst="rect">
            <a:avLst/>
          </a:prstGeom>
        </p:spPr>
        <p:txBody>
          <a:bodyPr anchor="t" rtlCol="false" tIns="0" lIns="0" bIns="0" rIns="0">
            <a:spAutoFit/>
          </a:bodyPr>
          <a:lstStyle/>
          <a:p>
            <a:pPr algn="l" marL="0" indent="0" lvl="0">
              <a:lnSpc>
                <a:spcPts val="3359"/>
              </a:lnSpc>
              <a:spcBef>
                <a:spcPct val="0"/>
              </a:spcBef>
            </a:pPr>
            <a:r>
              <a:rPr lang="en-US" sz="2399">
                <a:solidFill>
                  <a:srgbClr val="000000"/>
                </a:solidFill>
                <a:latin typeface="Clear Sans"/>
                <a:ea typeface="Clear Sans"/>
                <a:cs typeface="Clear Sans"/>
                <a:sym typeface="Clear Sans"/>
              </a:rPr>
              <a:t>Les documents sont liés par des identifiants, similaire aux clés étrangères en SQL.</a:t>
            </a:r>
          </a:p>
        </p:txBody>
      </p:sp>
      <p:sp>
        <p:nvSpPr>
          <p:cNvPr name="Freeform 25" id="25"/>
          <p:cNvSpPr/>
          <p:nvPr/>
        </p:nvSpPr>
        <p:spPr>
          <a:xfrm flipH="true" flipV="true" rot="4714595">
            <a:off x="622573" y="4506453"/>
            <a:ext cx="4298098" cy="2711709"/>
          </a:xfrm>
          <a:custGeom>
            <a:avLst/>
            <a:gdLst/>
            <a:ahLst/>
            <a:cxnLst/>
            <a:rect r="r" b="b" t="t" l="l"/>
            <a:pathLst>
              <a:path h="2711709" w="4298098">
                <a:moveTo>
                  <a:pt x="4298099" y="2711709"/>
                </a:moveTo>
                <a:lnTo>
                  <a:pt x="0" y="2711709"/>
                </a:lnTo>
                <a:lnTo>
                  <a:pt x="0" y="0"/>
                </a:lnTo>
                <a:lnTo>
                  <a:pt x="4298099" y="0"/>
                </a:lnTo>
                <a:lnTo>
                  <a:pt x="4298099" y="2711709"/>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704" t="0" r="-704" b="0"/>
            </a:stretch>
          </a:blipFill>
        </p:spPr>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7549" y="-772544"/>
            <a:ext cx="19010962" cy="3780149"/>
            <a:chOff x="0" y="0"/>
            <a:chExt cx="5007002" cy="995595"/>
          </a:xfrm>
        </p:grpSpPr>
        <p:sp>
          <p:nvSpPr>
            <p:cNvPr name="Freeform 3" id="3"/>
            <p:cNvSpPr/>
            <p:nvPr/>
          </p:nvSpPr>
          <p:spPr>
            <a:xfrm flipH="false" flipV="false" rot="0">
              <a:off x="0" y="0"/>
              <a:ext cx="5007002" cy="995595"/>
            </a:xfrm>
            <a:custGeom>
              <a:avLst/>
              <a:gdLst/>
              <a:ahLst/>
              <a:cxnLst/>
              <a:rect r="r" b="b" t="t" l="l"/>
              <a:pathLst>
                <a:path h="995595" w="5007002">
                  <a:moveTo>
                    <a:pt x="0" y="0"/>
                  </a:moveTo>
                  <a:lnTo>
                    <a:pt x="5007002" y="0"/>
                  </a:lnTo>
                  <a:lnTo>
                    <a:pt x="5007002" y="995595"/>
                  </a:lnTo>
                  <a:lnTo>
                    <a:pt x="0" y="995595"/>
                  </a:lnTo>
                  <a:close/>
                </a:path>
              </a:pathLst>
            </a:custGeom>
            <a:solidFill>
              <a:srgbClr val="7ED957"/>
            </a:solidFill>
          </p:spPr>
        </p:sp>
        <p:sp>
          <p:nvSpPr>
            <p:cNvPr name="TextBox 4" id="4"/>
            <p:cNvSpPr txBox="true"/>
            <p:nvPr/>
          </p:nvSpPr>
          <p:spPr>
            <a:xfrm>
              <a:off x="0" y="-47625"/>
              <a:ext cx="5007002" cy="104322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4173200" y="9844271"/>
            <a:ext cx="190500" cy="194435"/>
            <a:chOff x="0" y="0"/>
            <a:chExt cx="50173" cy="51209"/>
          </a:xfrm>
        </p:grpSpPr>
        <p:sp>
          <p:nvSpPr>
            <p:cNvPr name="Freeform 6" id="6"/>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7" id="7"/>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8" id="8"/>
          <p:cNvGrpSpPr/>
          <p:nvPr/>
        </p:nvGrpSpPr>
        <p:grpSpPr>
          <a:xfrm rot="0">
            <a:off x="14535150" y="9844271"/>
            <a:ext cx="190500" cy="194435"/>
            <a:chOff x="0" y="0"/>
            <a:chExt cx="50173" cy="51209"/>
          </a:xfrm>
        </p:grpSpPr>
        <p:sp>
          <p:nvSpPr>
            <p:cNvPr name="Freeform 9" id="9"/>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0" id="10"/>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1" id="11"/>
          <p:cNvGrpSpPr/>
          <p:nvPr/>
        </p:nvGrpSpPr>
        <p:grpSpPr>
          <a:xfrm rot="0">
            <a:off x="14897100" y="9844271"/>
            <a:ext cx="190500" cy="194435"/>
            <a:chOff x="0" y="0"/>
            <a:chExt cx="50173" cy="51209"/>
          </a:xfrm>
        </p:grpSpPr>
        <p:sp>
          <p:nvSpPr>
            <p:cNvPr name="Freeform 12" id="12"/>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3" id="13"/>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4" id="14"/>
          <p:cNvGrpSpPr/>
          <p:nvPr/>
        </p:nvGrpSpPr>
        <p:grpSpPr>
          <a:xfrm rot="0">
            <a:off x="15259050" y="9844271"/>
            <a:ext cx="190500" cy="194435"/>
            <a:chOff x="0" y="0"/>
            <a:chExt cx="50173" cy="51209"/>
          </a:xfrm>
        </p:grpSpPr>
        <p:sp>
          <p:nvSpPr>
            <p:cNvPr name="Freeform 15" id="15"/>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6" id="16"/>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7" id="17"/>
          <p:cNvGrpSpPr/>
          <p:nvPr/>
        </p:nvGrpSpPr>
        <p:grpSpPr>
          <a:xfrm rot="0">
            <a:off x="15621000" y="9844271"/>
            <a:ext cx="190500" cy="194435"/>
            <a:chOff x="0" y="0"/>
            <a:chExt cx="50173" cy="51209"/>
          </a:xfrm>
        </p:grpSpPr>
        <p:sp>
          <p:nvSpPr>
            <p:cNvPr name="Freeform 18" id="18"/>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9" id="19"/>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20" id="20"/>
          <p:cNvGrpSpPr/>
          <p:nvPr/>
        </p:nvGrpSpPr>
        <p:grpSpPr>
          <a:xfrm rot="0">
            <a:off x="15982950" y="9844271"/>
            <a:ext cx="190500" cy="194435"/>
            <a:chOff x="0" y="0"/>
            <a:chExt cx="50173" cy="51209"/>
          </a:xfrm>
        </p:grpSpPr>
        <p:sp>
          <p:nvSpPr>
            <p:cNvPr name="Freeform 21" id="21"/>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000000"/>
            </a:solidFill>
          </p:spPr>
        </p:sp>
        <p:sp>
          <p:nvSpPr>
            <p:cNvPr name="TextBox 22" id="22"/>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23" id="23"/>
          <p:cNvGrpSpPr/>
          <p:nvPr/>
        </p:nvGrpSpPr>
        <p:grpSpPr>
          <a:xfrm rot="0">
            <a:off x="16344900" y="9844271"/>
            <a:ext cx="190500" cy="194435"/>
            <a:chOff x="0" y="0"/>
            <a:chExt cx="50173" cy="51209"/>
          </a:xfrm>
        </p:grpSpPr>
        <p:sp>
          <p:nvSpPr>
            <p:cNvPr name="Freeform 24" id="24"/>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25" id="25"/>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26" id="26"/>
          <p:cNvGrpSpPr/>
          <p:nvPr/>
        </p:nvGrpSpPr>
        <p:grpSpPr>
          <a:xfrm rot="0">
            <a:off x="16706850" y="9844271"/>
            <a:ext cx="190500" cy="194435"/>
            <a:chOff x="0" y="0"/>
            <a:chExt cx="50173" cy="51209"/>
          </a:xfrm>
        </p:grpSpPr>
        <p:sp>
          <p:nvSpPr>
            <p:cNvPr name="Freeform 27" id="27"/>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28" id="28"/>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29" id="29"/>
          <p:cNvGrpSpPr/>
          <p:nvPr/>
        </p:nvGrpSpPr>
        <p:grpSpPr>
          <a:xfrm rot="0">
            <a:off x="17068800" y="9844271"/>
            <a:ext cx="190500" cy="194435"/>
            <a:chOff x="0" y="0"/>
            <a:chExt cx="50173" cy="51209"/>
          </a:xfrm>
        </p:grpSpPr>
        <p:sp>
          <p:nvSpPr>
            <p:cNvPr name="Freeform 30" id="30"/>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31" id="31"/>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sp>
        <p:nvSpPr>
          <p:cNvPr name="Freeform 32" id="32"/>
          <p:cNvSpPr/>
          <p:nvPr/>
        </p:nvSpPr>
        <p:spPr>
          <a:xfrm flipH="false" flipV="false" rot="0">
            <a:off x="9105900" y="1921538"/>
            <a:ext cx="8800011" cy="5282469"/>
          </a:xfrm>
          <a:custGeom>
            <a:avLst/>
            <a:gdLst/>
            <a:ahLst/>
            <a:cxnLst/>
            <a:rect r="r" b="b" t="t" l="l"/>
            <a:pathLst>
              <a:path h="5282469" w="8800011">
                <a:moveTo>
                  <a:pt x="0" y="0"/>
                </a:moveTo>
                <a:lnTo>
                  <a:pt x="8800011" y="0"/>
                </a:lnTo>
                <a:lnTo>
                  <a:pt x="8800011" y="5282468"/>
                </a:lnTo>
                <a:lnTo>
                  <a:pt x="0" y="5282468"/>
                </a:lnTo>
                <a:lnTo>
                  <a:pt x="0" y="0"/>
                </a:lnTo>
                <a:close/>
              </a:path>
            </a:pathLst>
          </a:custGeom>
          <a:blipFill>
            <a:blip r:embed="rId2"/>
            <a:stretch>
              <a:fillRect l="0" t="0" r="-8758" b="0"/>
            </a:stretch>
          </a:blipFill>
        </p:spPr>
      </p:sp>
      <p:sp>
        <p:nvSpPr>
          <p:cNvPr name="TextBox 33" id="33"/>
          <p:cNvSpPr txBox="true"/>
          <p:nvPr/>
        </p:nvSpPr>
        <p:spPr>
          <a:xfrm rot="0">
            <a:off x="653935" y="689663"/>
            <a:ext cx="6109850" cy="1732035"/>
          </a:xfrm>
          <a:prstGeom prst="rect">
            <a:avLst/>
          </a:prstGeom>
        </p:spPr>
        <p:txBody>
          <a:bodyPr anchor="t" rtlCol="false" tIns="0" lIns="0" bIns="0" rIns="0">
            <a:spAutoFit/>
          </a:bodyPr>
          <a:lstStyle/>
          <a:p>
            <a:pPr algn="l">
              <a:lnSpc>
                <a:spcPts val="6732"/>
              </a:lnSpc>
            </a:pPr>
            <a:r>
              <a:rPr lang="en-US" sz="6600">
                <a:solidFill>
                  <a:srgbClr val="FFFFFF"/>
                </a:solidFill>
                <a:latin typeface="Clear Sans"/>
                <a:ea typeface="Clear Sans"/>
                <a:cs typeface="Clear Sans"/>
                <a:sym typeface="Clear Sans"/>
              </a:rPr>
              <a:t>EMBEDDED DATA MODEL</a:t>
            </a:r>
          </a:p>
        </p:txBody>
      </p:sp>
      <p:sp>
        <p:nvSpPr>
          <p:cNvPr name="TextBox 34" id="34"/>
          <p:cNvSpPr txBox="true"/>
          <p:nvPr/>
        </p:nvSpPr>
        <p:spPr>
          <a:xfrm rot="0">
            <a:off x="501535" y="4283641"/>
            <a:ext cx="7564890" cy="2920366"/>
          </a:xfrm>
          <a:prstGeom prst="rect">
            <a:avLst/>
          </a:prstGeom>
        </p:spPr>
        <p:txBody>
          <a:bodyPr anchor="t" rtlCol="false" tIns="0" lIns="0" bIns="0" rIns="0">
            <a:spAutoFit/>
          </a:bodyPr>
          <a:lstStyle/>
          <a:p>
            <a:pPr algn="l">
              <a:lnSpc>
                <a:spcPts val="3359"/>
              </a:lnSpc>
            </a:pPr>
            <a:r>
              <a:rPr lang="en-US" sz="2399">
                <a:solidFill>
                  <a:srgbClr val="000000"/>
                </a:solidFill>
                <a:latin typeface="Clear Sans"/>
                <a:ea typeface="Clear Sans"/>
                <a:cs typeface="Clear Sans"/>
                <a:sym typeface="Clear Sans"/>
              </a:rPr>
              <a:t>Ce modèle est utilisé lorsque : </a:t>
            </a:r>
          </a:p>
          <a:p>
            <a:pPr algn="l">
              <a:lnSpc>
                <a:spcPts val="3359"/>
              </a:lnSpc>
            </a:pP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Les données ont une relation de type "contient" </a:t>
            </a:r>
          </a:p>
          <a:p>
            <a:pPr algn="l">
              <a:lnSpc>
                <a:spcPts val="3359"/>
              </a:lnSpc>
            </a:pPr>
            <a:r>
              <a:rPr lang="en-US" sz="2399">
                <a:solidFill>
                  <a:srgbClr val="000000"/>
                </a:solidFill>
                <a:latin typeface="Clear Sans"/>
                <a:ea typeface="Clear Sans"/>
                <a:cs typeface="Clear Sans"/>
                <a:sym typeface="Clear Sans"/>
              </a:rPr>
              <a:t>      </a:t>
            </a:r>
            <a:r>
              <a:rPr lang="en-US" sz="2399">
                <a:solidFill>
                  <a:srgbClr val="000000"/>
                </a:solidFill>
                <a:latin typeface="Clear Sans"/>
                <a:ea typeface="Clear Sans"/>
                <a:cs typeface="Clear Sans"/>
                <a:sym typeface="Clear Sans"/>
              </a:rPr>
              <a:t>(ex. une commande contient des articles).</a:t>
            </a:r>
          </a:p>
          <a:p>
            <a:pPr algn="l">
              <a:lnSpc>
                <a:spcPts val="3359"/>
              </a:lnSpc>
            </a:pP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La relation est un-à-plusieurs </a:t>
            </a:r>
          </a:p>
          <a:p>
            <a:pPr algn="l" marL="0" indent="0" lvl="0">
              <a:lnSpc>
                <a:spcPts val="3359"/>
              </a:lnSpc>
              <a:spcBef>
                <a:spcPct val="0"/>
              </a:spcBef>
            </a:pPr>
            <a:r>
              <a:rPr lang="en-US" sz="2399">
                <a:solidFill>
                  <a:srgbClr val="000000"/>
                </a:solidFill>
                <a:latin typeface="Clear Sans"/>
                <a:ea typeface="Clear Sans"/>
                <a:cs typeface="Clear Sans"/>
                <a:sym typeface="Clear Sans"/>
              </a:rPr>
              <a:t>      </a:t>
            </a:r>
            <a:r>
              <a:rPr lang="en-US" sz="2399">
                <a:solidFill>
                  <a:srgbClr val="000000"/>
                </a:solidFill>
                <a:latin typeface="Clear Sans"/>
                <a:ea typeface="Clear Sans"/>
                <a:cs typeface="Clear Sans"/>
                <a:sym typeface="Clear Sans"/>
              </a:rPr>
              <a:t>(ex. un employé et ses adresses).</a:t>
            </a:r>
          </a:p>
        </p:txBody>
      </p:sp>
    </p:spTree>
  </p:cSld>
  <p:clrMapOvr>
    <a:masterClrMapping/>
  </p:clrMapOvr>
</p:sld>
</file>

<file path=ppt/slides/slide5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259300" y="0"/>
            <a:ext cx="1424113" cy="10287000"/>
            <a:chOff x="0" y="0"/>
            <a:chExt cx="375075" cy="2709333"/>
          </a:xfrm>
        </p:grpSpPr>
        <p:sp>
          <p:nvSpPr>
            <p:cNvPr name="Freeform 3" id="3"/>
            <p:cNvSpPr/>
            <p:nvPr/>
          </p:nvSpPr>
          <p:spPr>
            <a:xfrm flipH="false" flipV="false" rot="0">
              <a:off x="0" y="0"/>
              <a:ext cx="375075" cy="2709333"/>
            </a:xfrm>
            <a:custGeom>
              <a:avLst/>
              <a:gdLst/>
              <a:ahLst/>
              <a:cxnLst/>
              <a:rect r="r" b="b" t="t" l="l"/>
              <a:pathLst>
                <a:path h="2709333" w="375075">
                  <a:moveTo>
                    <a:pt x="0" y="0"/>
                  </a:moveTo>
                  <a:lnTo>
                    <a:pt x="375075" y="0"/>
                  </a:lnTo>
                  <a:lnTo>
                    <a:pt x="375075" y="2709333"/>
                  </a:lnTo>
                  <a:lnTo>
                    <a:pt x="0" y="2709333"/>
                  </a:lnTo>
                  <a:close/>
                </a:path>
              </a:pathLst>
            </a:custGeom>
            <a:solidFill>
              <a:srgbClr val="7ED957"/>
            </a:solidFill>
          </p:spPr>
        </p:sp>
        <p:sp>
          <p:nvSpPr>
            <p:cNvPr name="TextBox 4" id="4"/>
            <p:cNvSpPr txBox="true"/>
            <p:nvPr/>
          </p:nvSpPr>
          <p:spPr>
            <a:xfrm>
              <a:off x="0" y="-47625"/>
              <a:ext cx="375075" cy="2756958"/>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0101693" y="575971"/>
            <a:ext cx="6670959" cy="9135058"/>
          </a:xfrm>
          <a:custGeom>
            <a:avLst/>
            <a:gdLst/>
            <a:ahLst/>
            <a:cxnLst/>
            <a:rect r="r" b="b" t="t" l="l"/>
            <a:pathLst>
              <a:path h="9135058" w="6670959">
                <a:moveTo>
                  <a:pt x="0" y="0"/>
                </a:moveTo>
                <a:lnTo>
                  <a:pt x="6670959" y="0"/>
                </a:lnTo>
                <a:lnTo>
                  <a:pt x="6670959" y="9135058"/>
                </a:lnTo>
                <a:lnTo>
                  <a:pt x="0" y="9135058"/>
                </a:lnTo>
                <a:lnTo>
                  <a:pt x="0" y="0"/>
                </a:lnTo>
                <a:close/>
              </a:path>
            </a:pathLst>
          </a:custGeom>
          <a:blipFill>
            <a:blip r:embed="rId2"/>
            <a:stretch>
              <a:fillRect l="-214217" t="0" r="0" b="-46109"/>
            </a:stretch>
          </a:blipFill>
        </p:spPr>
      </p:sp>
      <p:sp>
        <p:nvSpPr>
          <p:cNvPr name="Freeform 6" id="6"/>
          <p:cNvSpPr/>
          <p:nvPr/>
        </p:nvSpPr>
        <p:spPr>
          <a:xfrm flipH="false" flipV="false" rot="0">
            <a:off x="817861" y="402350"/>
            <a:ext cx="8503997" cy="9884650"/>
          </a:xfrm>
          <a:custGeom>
            <a:avLst/>
            <a:gdLst/>
            <a:ahLst/>
            <a:cxnLst/>
            <a:rect r="r" b="b" t="t" l="l"/>
            <a:pathLst>
              <a:path h="9884650" w="8503997">
                <a:moveTo>
                  <a:pt x="0" y="0"/>
                </a:moveTo>
                <a:lnTo>
                  <a:pt x="8503997" y="0"/>
                </a:lnTo>
                <a:lnTo>
                  <a:pt x="8503997" y="9884650"/>
                </a:lnTo>
                <a:lnTo>
                  <a:pt x="0" y="9884650"/>
                </a:lnTo>
                <a:lnTo>
                  <a:pt x="0" y="0"/>
                </a:lnTo>
                <a:close/>
              </a:path>
            </a:pathLst>
          </a:custGeom>
          <a:blipFill>
            <a:blip r:embed="rId2"/>
            <a:stretch>
              <a:fillRect l="0" t="0" r="-82544" b="0"/>
            </a:stretch>
          </a:blipFill>
        </p:spPr>
      </p:sp>
    </p:spTree>
  </p:cSld>
  <p:clrMapOvr>
    <a:masterClrMapping/>
  </p:clrMapOvr>
</p:sld>
</file>

<file path=ppt/slides/slide5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7549" y="-772544"/>
            <a:ext cx="19010962" cy="3780149"/>
            <a:chOff x="0" y="0"/>
            <a:chExt cx="5007002" cy="995595"/>
          </a:xfrm>
        </p:grpSpPr>
        <p:sp>
          <p:nvSpPr>
            <p:cNvPr name="Freeform 3" id="3"/>
            <p:cNvSpPr/>
            <p:nvPr/>
          </p:nvSpPr>
          <p:spPr>
            <a:xfrm flipH="false" flipV="false" rot="0">
              <a:off x="0" y="0"/>
              <a:ext cx="5007002" cy="995595"/>
            </a:xfrm>
            <a:custGeom>
              <a:avLst/>
              <a:gdLst/>
              <a:ahLst/>
              <a:cxnLst/>
              <a:rect r="r" b="b" t="t" l="l"/>
              <a:pathLst>
                <a:path h="995595" w="5007002">
                  <a:moveTo>
                    <a:pt x="0" y="0"/>
                  </a:moveTo>
                  <a:lnTo>
                    <a:pt x="5007002" y="0"/>
                  </a:lnTo>
                  <a:lnTo>
                    <a:pt x="5007002" y="995595"/>
                  </a:lnTo>
                  <a:lnTo>
                    <a:pt x="0" y="995595"/>
                  </a:lnTo>
                  <a:close/>
                </a:path>
              </a:pathLst>
            </a:custGeom>
            <a:solidFill>
              <a:srgbClr val="7ED957"/>
            </a:solidFill>
          </p:spPr>
        </p:sp>
        <p:sp>
          <p:nvSpPr>
            <p:cNvPr name="TextBox 4" id="4"/>
            <p:cNvSpPr txBox="true"/>
            <p:nvPr/>
          </p:nvSpPr>
          <p:spPr>
            <a:xfrm>
              <a:off x="0" y="-47625"/>
              <a:ext cx="5007002" cy="104322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4173200" y="9800866"/>
            <a:ext cx="190500" cy="194435"/>
            <a:chOff x="0" y="0"/>
            <a:chExt cx="50173" cy="51209"/>
          </a:xfrm>
        </p:grpSpPr>
        <p:sp>
          <p:nvSpPr>
            <p:cNvPr name="Freeform 6" id="6"/>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7" id="7"/>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8" id="8"/>
          <p:cNvGrpSpPr/>
          <p:nvPr/>
        </p:nvGrpSpPr>
        <p:grpSpPr>
          <a:xfrm rot="0">
            <a:off x="14535150" y="9800866"/>
            <a:ext cx="190500" cy="194435"/>
            <a:chOff x="0" y="0"/>
            <a:chExt cx="50173" cy="51209"/>
          </a:xfrm>
        </p:grpSpPr>
        <p:sp>
          <p:nvSpPr>
            <p:cNvPr name="Freeform 9" id="9"/>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0" id="10"/>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1" id="11"/>
          <p:cNvGrpSpPr/>
          <p:nvPr/>
        </p:nvGrpSpPr>
        <p:grpSpPr>
          <a:xfrm rot="0">
            <a:off x="14897100" y="9800866"/>
            <a:ext cx="190500" cy="194435"/>
            <a:chOff x="0" y="0"/>
            <a:chExt cx="50173" cy="51209"/>
          </a:xfrm>
        </p:grpSpPr>
        <p:sp>
          <p:nvSpPr>
            <p:cNvPr name="Freeform 12" id="12"/>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3" id="13"/>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4" id="14"/>
          <p:cNvGrpSpPr/>
          <p:nvPr/>
        </p:nvGrpSpPr>
        <p:grpSpPr>
          <a:xfrm rot="0">
            <a:off x="15259050" y="9800866"/>
            <a:ext cx="190500" cy="194435"/>
            <a:chOff x="0" y="0"/>
            <a:chExt cx="50173" cy="51209"/>
          </a:xfrm>
        </p:grpSpPr>
        <p:sp>
          <p:nvSpPr>
            <p:cNvPr name="Freeform 15" id="15"/>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6" id="16"/>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17" id="17"/>
          <p:cNvGrpSpPr/>
          <p:nvPr/>
        </p:nvGrpSpPr>
        <p:grpSpPr>
          <a:xfrm rot="0">
            <a:off x="15621000" y="9800866"/>
            <a:ext cx="190500" cy="194435"/>
            <a:chOff x="0" y="0"/>
            <a:chExt cx="50173" cy="51209"/>
          </a:xfrm>
        </p:grpSpPr>
        <p:sp>
          <p:nvSpPr>
            <p:cNvPr name="Freeform 18" id="18"/>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19" id="19"/>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20" id="20"/>
          <p:cNvGrpSpPr/>
          <p:nvPr/>
        </p:nvGrpSpPr>
        <p:grpSpPr>
          <a:xfrm rot="0">
            <a:off x="15982950" y="9800866"/>
            <a:ext cx="190500" cy="194435"/>
            <a:chOff x="0" y="0"/>
            <a:chExt cx="50173" cy="51209"/>
          </a:xfrm>
        </p:grpSpPr>
        <p:sp>
          <p:nvSpPr>
            <p:cNvPr name="Freeform 21" id="21"/>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000000"/>
            </a:solidFill>
          </p:spPr>
        </p:sp>
        <p:sp>
          <p:nvSpPr>
            <p:cNvPr name="TextBox 22" id="22"/>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23" id="23"/>
          <p:cNvGrpSpPr/>
          <p:nvPr/>
        </p:nvGrpSpPr>
        <p:grpSpPr>
          <a:xfrm rot="0">
            <a:off x="16344900" y="9800866"/>
            <a:ext cx="190500" cy="194435"/>
            <a:chOff x="0" y="0"/>
            <a:chExt cx="50173" cy="51209"/>
          </a:xfrm>
        </p:grpSpPr>
        <p:sp>
          <p:nvSpPr>
            <p:cNvPr name="Freeform 24" id="24"/>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25" id="25"/>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26" id="26"/>
          <p:cNvGrpSpPr/>
          <p:nvPr/>
        </p:nvGrpSpPr>
        <p:grpSpPr>
          <a:xfrm rot="0">
            <a:off x="16706850" y="9800866"/>
            <a:ext cx="190500" cy="194435"/>
            <a:chOff x="0" y="0"/>
            <a:chExt cx="50173" cy="51209"/>
          </a:xfrm>
        </p:grpSpPr>
        <p:sp>
          <p:nvSpPr>
            <p:cNvPr name="Freeform 27" id="27"/>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28" id="28"/>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29" id="29"/>
          <p:cNvGrpSpPr/>
          <p:nvPr/>
        </p:nvGrpSpPr>
        <p:grpSpPr>
          <a:xfrm rot="0">
            <a:off x="17068800" y="9800866"/>
            <a:ext cx="190500" cy="194435"/>
            <a:chOff x="0" y="0"/>
            <a:chExt cx="50173" cy="51209"/>
          </a:xfrm>
        </p:grpSpPr>
        <p:sp>
          <p:nvSpPr>
            <p:cNvPr name="Freeform 30" id="30"/>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31" id="31"/>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sp>
        <p:nvSpPr>
          <p:cNvPr name="Freeform 32" id="32"/>
          <p:cNvSpPr/>
          <p:nvPr/>
        </p:nvSpPr>
        <p:spPr>
          <a:xfrm flipH="false" flipV="false" rot="0">
            <a:off x="9320807" y="1638658"/>
            <a:ext cx="8615495" cy="6449099"/>
          </a:xfrm>
          <a:custGeom>
            <a:avLst/>
            <a:gdLst/>
            <a:ahLst/>
            <a:cxnLst/>
            <a:rect r="r" b="b" t="t" l="l"/>
            <a:pathLst>
              <a:path h="6449099" w="8615495">
                <a:moveTo>
                  <a:pt x="0" y="0"/>
                </a:moveTo>
                <a:lnTo>
                  <a:pt x="8615495" y="0"/>
                </a:lnTo>
                <a:lnTo>
                  <a:pt x="8615495" y="6449099"/>
                </a:lnTo>
                <a:lnTo>
                  <a:pt x="0" y="6449099"/>
                </a:lnTo>
                <a:lnTo>
                  <a:pt x="0" y="0"/>
                </a:lnTo>
                <a:close/>
              </a:path>
            </a:pathLst>
          </a:custGeom>
          <a:blipFill>
            <a:blip r:embed="rId2"/>
            <a:stretch>
              <a:fillRect l="0" t="0" r="0" b="0"/>
            </a:stretch>
          </a:blipFill>
        </p:spPr>
      </p:sp>
      <p:sp>
        <p:nvSpPr>
          <p:cNvPr name="TextBox 33" id="33"/>
          <p:cNvSpPr txBox="true"/>
          <p:nvPr/>
        </p:nvSpPr>
        <p:spPr>
          <a:xfrm rot="0">
            <a:off x="653935" y="689663"/>
            <a:ext cx="6109850" cy="1732035"/>
          </a:xfrm>
          <a:prstGeom prst="rect">
            <a:avLst/>
          </a:prstGeom>
        </p:spPr>
        <p:txBody>
          <a:bodyPr anchor="t" rtlCol="false" tIns="0" lIns="0" bIns="0" rIns="0">
            <a:spAutoFit/>
          </a:bodyPr>
          <a:lstStyle/>
          <a:p>
            <a:pPr algn="l">
              <a:lnSpc>
                <a:spcPts val="6732"/>
              </a:lnSpc>
            </a:pPr>
            <a:r>
              <a:rPr lang="en-US" sz="6600">
                <a:solidFill>
                  <a:srgbClr val="FFFFFF"/>
                </a:solidFill>
                <a:latin typeface="Clear Sans"/>
                <a:ea typeface="Clear Sans"/>
                <a:cs typeface="Clear Sans"/>
                <a:sym typeface="Clear Sans"/>
              </a:rPr>
              <a:t>NORMALIZED DATA MODEL</a:t>
            </a:r>
          </a:p>
        </p:txBody>
      </p:sp>
      <p:sp>
        <p:nvSpPr>
          <p:cNvPr name="TextBox 34" id="34"/>
          <p:cNvSpPr txBox="true"/>
          <p:nvPr/>
        </p:nvSpPr>
        <p:spPr>
          <a:xfrm rot="0">
            <a:off x="501535" y="4283641"/>
            <a:ext cx="8367887" cy="3758566"/>
          </a:xfrm>
          <a:prstGeom prst="rect">
            <a:avLst/>
          </a:prstGeom>
        </p:spPr>
        <p:txBody>
          <a:bodyPr anchor="t" rtlCol="false" tIns="0" lIns="0" bIns="0" rIns="0">
            <a:spAutoFit/>
          </a:bodyPr>
          <a:lstStyle/>
          <a:p>
            <a:pPr algn="l">
              <a:lnSpc>
                <a:spcPts val="3359"/>
              </a:lnSpc>
            </a:pPr>
            <a:r>
              <a:rPr lang="en-US" sz="2399">
                <a:solidFill>
                  <a:srgbClr val="000000"/>
                </a:solidFill>
                <a:latin typeface="Clear Sans"/>
                <a:ea typeface="Clear Sans"/>
                <a:cs typeface="Clear Sans"/>
                <a:sym typeface="Clear Sans"/>
              </a:rPr>
              <a:t>Ce modèle est utilisé lorsque : </a:t>
            </a:r>
          </a:p>
          <a:p>
            <a:pPr algn="l">
              <a:lnSpc>
                <a:spcPts val="3359"/>
              </a:lnSpc>
            </a:pP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Le modèle embarqué crée trop de duplication.</a:t>
            </a:r>
          </a:p>
          <a:p>
            <a:pPr algn="l">
              <a:lnSpc>
                <a:spcPts val="3359"/>
              </a:lnSpc>
            </a:pP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Les relations sont plusieurs-à-plusieurs </a:t>
            </a:r>
          </a:p>
          <a:p>
            <a:pPr algn="l">
              <a:lnSpc>
                <a:spcPts val="3359"/>
              </a:lnSpc>
            </a:pPr>
            <a:r>
              <a:rPr lang="en-US" sz="2399">
                <a:solidFill>
                  <a:srgbClr val="000000"/>
                </a:solidFill>
                <a:latin typeface="Clear Sans"/>
                <a:ea typeface="Clear Sans"/>
                <a:cs typeface="Clear Sans"/>
                <a:sym typeface="Clear Sans"/>
              </a:rPr>
              <a:t>      </a:t>
            </a:r>
            <a:r>
              <a:rPr lang="en-US" sz="2399">
                <a:solidFill>
                  <a:srgbClr val="000000"/>
                </a:solidFill>
                <a:latin typeface="Clear Sans"/>
                <a:ea typeface="Clear Sans"/>
                <a:cs typeface="Clear Sans"/>
                <a:sym typeface="Clear Sans"/>
              </a:rPr>
              <a:t>(ex. un employé peut utiliser plusieurs voitures et une</a:t>
            </a:r>
          </a:p>
          <a:p>
            <a:pPr algn="l">
              <a:lnSpc>
                <a:spcPts val="3359"/>
              </a:lnSpc>
            </a:pPr>
            <a:r>
              <a:rPr lang="en-US" sz="2399">
                <a:solidFill>
                  <a:srgbClr val="000000"/>
                </a:solidFill>
                <a:latin typeface="Clear Sans"/>
                <a:ea typeface="Clear Sans"/>
                <a:cs typeface="Clear Sans"/>
                <a:sym typeface="Clear Sans"/>
              </a:rPr>
              <a:t>       voiture peut être attribuée à plusieurs employés).</a:t>
            </a:r>
          </a:p>
          <a:p>
            <a:pPr algn="l">
              <a:lnSpc>
                <a:spcPts val="3359"/>
              </a:lnSpc>
            </a:pPr>
          </a:p>
          <a:p>
            <a:pPr algn="l" marL="518155" indent="-259078" lvl="1">
              <a:lnSpc>
                <a:spcPts val="3359"/>
              </a:lnSpc>
              <a:buFont typeface="Arial"/>
              <a:buChar char="•"/>
            </a:pPr>
            <a:r>
              <a:rPr lang="en-US" sz="2399">
                <a:solidFill>
                  <a:srgbClr val="000000"/>
                </a:solidFill>
                <a:latin typeface="Clear Sans"/>
                <a:ea typeface="Clear Sans"/>
                <a:cs typeface="Clear Sans"/>
                <a:sym typeface="Clear Sans"/>
              </a:rPr>
              <a:t>On gère des datasets volumineux et hiérarchiques.</a:t>
            </a:r>
          </a:p>
        </p:txBody>
      </p:sp>
    </p:spTree>
  </p:cSld>
  <p:clrMapOvr>
    <a:masterClrMapping/>
  </p:clrMapOvr>
</p:sld>
</file>

<file path=ppt/slides/slide5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60965"/>
            <a:ext cx="8349100" cy="1489665"/>
            <a:chOff x="0" y="0"/>
            <a:chExt cx="2198940" cy="392340"/>
          </a:xfrm>
        </p:grpSpPr>
        <p:sp>
          <p:nvSpPr>
            <p:cNvPr name="Freeform 3" id="3"/>
            <p:cNvSpPr/>
            <p:nvPr/>
          </p:nvSpPr>
          <p:spPr>
            <a:xfrm flipH="false" flipV="false" rot="0">
              <a:off x="0" y="0"/>
              <a:ext cx="2198940" cy="392340"/>
            </a:xfrm>
            <a:custGeom>
              <a:avLst/>
              <a:gdLst/>
              <a:ahLst/>
              <a:cxnLst/>
              <a:rect r="r" b="b" t="t" l="l"/>
              <a:pathLst>
                <a:path h="392340" w="2198940">
                  <a:moveTo>
                    <a:pt x="0" y="0"/>
                  </a:moveTo>
                  <a:lnTo>
                    <a:pt x="2198940" y="0"/>
                  </a:lnTo>
                  <a:lnTo>
                    <a:pt x="2198940" y="392340"/>
                  </a:lnTo>
                  <a:lnTo>
                    <a:pt x="0" y="392340"/>
                  </a:lnTo>
                  <a:close/>
                </a:path>
              </a:pathLst>
            </a:custGeom>
            <a:solidFill>
              <a:srgbClr val="7ED957"/>
            </a:solidFill>
          </p:spPr>
        </p:sp>
        <p:sp>
          <p:nvSpPr>
            <p:cNvPr name="TextBox 4" id="4"/>
            <p:cNvSpPr txBox="true"/>
            <p:nvPr/>
          </p:nvSpPr>
          <p:spPr>
            <a:xfrm>
              <a:off x="0" y="-47625"/>
              <a:ext cx="2198940" cy="43996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07506" y="2464493"/>
            <a:ext cx="1043864" cy="2225291"/>
          </a:xfrm>
          <a:custGeom>
            <a:avLst/>
            <a:gdLst/>
            <a:ahLst/>
            <a:cxnLst/>
            <a:rect r="r" b="b" t="t" l="l"/>
            <a:pathLst>
              <a:path h="2225291" w="1043864">
                <a:moveTo>
                  <a:pt x="0" y="0"/>
                </a:moveTo>
                <a:lnTo>
                  <a:pt x="1043863" y="0"/>
                </a:lnTo>
                <a:lnTo>
                  <a:pt x="1043863" y="2225291"/>
                </a:lnTo>
                <a:lnTo>
                  <a:pt x="0" y="22252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2982566" y="3192134"/>
            <a:ext cx="9948336" cy="884310"/>
          </a:xfrm>
          <a:prstGeom prst="rect">
            <a:avLst/>
          </a:prstGeom>
        </p:spPr>
        <p:txBody>
          <a:bodyPr anchor="t" rtlCol="false" tIns="0" lIns="0" bIns="0" rIns="0">
            <a:spAutoFit/>
          </a:bodyPr>
          <a:lstStyle/>
          <a:p>
            <a:pPr algn="l">
              <a:lnSpc>
                <a:spcPts val="6732"/>
              </a:lnSpc>
            </a:pPr>
            <a:r>
              <a:rPr lang="en-US" sz="6600">
                <a:solidFill>
                  <a:srgbClr val="7ED957"/>
                </a:solidFill>
                <a:latin typeface="Clear Sans"/>
                <a:ea typeface="Clear Sans"/>
                <a:cs typeface="Clear Sans"/>
                <a:sym typeface="Clear Sans"/>
              </a:rPr>
              <a:t>INSTALLATION MONGODB</a:t>
            </a:r>
          </a:p>
        </p:txBody>
      </p:sp>
      <p:sp>
        <p:nvSpPr>
          <p:cNvPr name="TextBox 7" id="7"/>
          <p:cNvSpPr txBox="true"/>
          <p:nvPr/>
        </p:nvSpPr>
        <p:spPr>
          <a:xfrm rot="0">
            <a:off x="9930250" y="7789644"/>
            <a:ext cx="2367942" cy="297681"/>
          </a:xfrm>
          <a:prstGeom prst="rect">
            <a:avLst/>
          </a:prstGeom>
        </p:spPr>
        <p:txBody>
          <a:bodyPr anchor="t" rtlCol="false" tIns="0" lIns="0" bIns="0" rIns="0">
            <a:spAutoFit/>
          </a:bodyPr>
          <a:lstStyle/>
          <a:p>
            <a:pPr algn="ctr">
              <a:lnSpc>
                <a:spcPts val="2251"/>
              </a:lnSpc>
            </a:pPr>
            <a:r>
              <a:rPr lang="en-US" sz="2207">
                <a:solidFill>
                  <a:srgbClr val="FFFFFF"/>
                </a:solidFill>
                <a:latin typeface="Clear Sans"/>
                <a:ea typeface="Clear Sans"/>
                <a:cs typeface="Clear Sans"/>
                <a:sym typeface="Clear Sans"/>
              </a:rPr>
              <a:t>LEARN MORE</a:t>
            </a:r>
          </a:p>
        </p:txBody>
      </p:sp>
      <p:sp>
        <p:nvSpPr>
          <p:cNvPr name="TextBox 8" id="8"/>
          <p:cNvSpPr txBox="true"/>
          <p:nvPr/>
        </p:nvSpPr>
        <p:spPr>
          <a:xfrm rot="0">
            <a:off x="6231686" y="5602730"/>
            <a:ext cx="2801779" cy="514349"/>
          </a:xfrm>
          <a:prstGeom prst="rect">
            <a:avLst/>
          </a:prstGeom>
        </p:spPr>
        <p:txBody>
          <a:bodyPr anchor="t" rtlCol="false" tIns="0" lIns="0" bIns="0" rIns="0">
            <a:spAutoFit/>
          </a:bodyPr>
          <a:lstStyle/>
          <a:p>
            <a:pPr algn="ctr">
              <a:lnSpc>
                <a:spcPts val="4200"/>
              </a:lnSpc>
            </a:pPr>
            <a:r>
              <a:rPr lang="en-US" sz="3000">
                <a:solidFill>
                  <a:srgbClr val="000000"/>
                </a:solidFill>
                <a:latin typeface="Canva Sans"/>
                <a:ea typeface="Canva Sans"/>
                <a:cs typeface="Canva Sans"/>
                <a:sym typeface="Canva Sans"/>
              </a:rPr>
              <a:t>Mongodb, shell</a:t>
            </a:r>
          </a:p>
        </p:txBody>
      </p:sp>
    </p:spTree>
  </p:cSld>
  <p:clrMapOvr>
    <a:masterClrMapping/>
  </p:clrMapOvr>
</p:sld>
</file>

<file path=ppt/slides/slide5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304800" y="811525"/>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INSTALLATION ET CONFIGURATION DE MONGODB</a:t>
            </a:r>
          </a:p>
        </p:txBody>
      </p:sp>
      <p:sp>
        <p:nvSpPr>
          <p:cNvPr name="Freeform 6" id="6"/>
          <p:cNvSpPr/>
          <p:nvPr/>
        </p:nvSpPr>
        <p:spPr>
          <a:xfrm flipH="false" flipV="false" rot="0">
            <a:off x="2619669" y="2328971"/>
            <a:ext cx="3225263" cy="2644615"/>
          </a:xfrm>
          <a:custGeom>
            <a:avLst/>
            <a:gdLst/>
            <a:ahLst/>
            <a:cxnLst/>
            <a:rect r="r" b="b" t="t" l="l"/>
            <a:pathLst>
              <a:path h="2644615" w="3225263">
                <a:moveTo>
                  <a:pt x="0" y="0"/>
                </a:moveTo>
                <a:lnTo>
                  <a:pt x="3225263" y="0"/>
                </a:lnTo>
                <a:lnTo>
                  <a:pt x="3225263" y="2644615"/>
                </a:lnTo>
                <a:lnTo>
                  <a:pt x="0" y="2644615"/>
                </a:lnTo>
                <a:lnTo>
                  <a:pt x="0" y="0"/>
                </a:lnTo>
                <a:close/>
              </a:path>
            </a:pathLst>
          </a:custGeom>
          <a:blipFill>
            <a:blip r:embed="rId2"/>
            <a:stretch>
              <a:fillRect l="-45990" t="-9801" r="-40632" b="-4356"/>
            </a:stretch>
          </a:blipFill>
        </p:spPr>
      </p:sp>
      <p:sp>
        <p:nvSpPr>
          <p:cNvPr name="Freeform 7" id="7"/>
          <p:cNvSpPr/>
          <p:nvPr/>
        </p:nvSpPr>
        <p:spPr>
          <a:xfrm flipH="false" flipV="false" rot="0">
            <a:off x="2575163" y="6147465"/>
            <a:ext cx="3269769" cy="2633650"/>
          </a:xfrm>
          <a:custGeom>
            <a:avLst/>
            <a:gdLst/>
            <a:ahLst/>
            <a:cxnLst/>
            <a:rect r="r" b="b" t="t" l="l"/>
            <a:pathLst>
              <a:path h="2633650" w="3269769">
                <a:moveTo>
                  <a:pt x="0" y="0"/>
                </a:moveTo>
                <a:lnTo>
                  <a:pt x="3269769" y="0"/>
                </a:lnTo>
                <a:lnTo>
                  <a:pt x="3269769" y="2633651"/>
                </a:lnTo>
                <a:lnTo>
                  <a:pt x="0" y="26336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6387335" y="3365554"/>
            <a:ext cx="6625368" cy="514300"/>
          </a:xfrm>
          <a:prstGeom prst="rect">
            <a:avLst/>
          </a:prstGeom>
        </p:spPr>
        <p:txBody>
          <a:bodyPr anchor="t" rtlCol="false" tIns="0" lIns="0" bIns="0" rIns="0">
            <a:spAutoFit/>
          </a:bodyPr>
          <a:lstStyle/>
          <a:p>
            <a:pPr algn="l">
              <a:lnSpc>
                <a:spcPts val="4202"/>
              </a:lnSpc>
            </a:pPr>
            <a:r>
              <a:rPr lang="en-US" b="true" sz="3001" spc="150">
                <a:solidFill>
                  <a:srgbClr val="000000"/>
                </a:solidFill>
                <a:latin typeface="Montserrat Bold"/>
                <a:ea typeface="Montserrat Bold"/>
                <a:cs typeface="Montserrat Bold"/>
                <a:sym typeface="Montserrat Bold"/>
                <a:hlinkClick r:id="rId5" tooltip="https://fastdl.mongodb.org/windows/mongodb-windows-x86_64-7.0.5-signed.msi"/>
              </a:rPr>
              <a:t>MongoDB Community Edition</a:t>
            </a:r>
          </a:p>
        </p:txBody>
      </p:sp>
      <p:sp>
        <p:nvSpPr>
          <p:cNvPr name="TextBox 9" id="9"/>
          <p:cNvSpPr txBox="true"/>
          <p:nvPr/>
        </p:nvSpPr>
        <p:spPr>
          <a:xfrm rot="0">
            <a:off x="3328191" y="6833411"/>
            <a:ext cx="1808220" cy="1556983"/>
          </a:xfrm>
          <a:prstGeom prst="rect">
            <a:avLst/>
          </a:prstGeom>
        </p:spPr>
        <p:txBody>
          <a:bodyPr anchor="t" rtlCol="false" tIns="0" lIns="0" bIns="0" rIns="0">
            <a:spAutoFit/>
          </a:bodyPr>
          <a:lstStyle/>
          <a:p>
            <a:pPr algn="l">
              <a:lnSpc>
                <a:spcPts val="12882"/>
              </a:lnSpc>
            </a:pPr>
            <a:r>
              <a:rPr lang="en-US" b="true" sz="9201" spc="460">
                <a:solidFill>
                  <a:srgbClr val="FFFFFF"/>
                </a:solidFill>
                <a:latin typeface="Montserrat Bold"/>
                <a:ea typeface="Montserrat Bold"/>
                <a:cs typeface="Montserrat Bold"/>
                <a:sym typeface="Montserrat Bold"/>
              </a:rPr>
              <a:t>C:\</a:t>
            </a:r>
          </a:p>
        </p:txBody>
      </p:sp>
      <p:sp>
        <p:nvSpPr>
          <p:cNvPr name="TextBox 10" id="10"/>
          <p:cNvSpPr txBox="true"/>
          <p:nvPr/>
        </p:nvSpPr>
        <p:spPr>
          <a:xfrm rot="0">
            <a:off x="6387335" y="7413950"/>
            <a:ext cx="5740954" cy="500682"/>
          </a:xfrm>
          <a:prstGeom prst="rect">
            <a:avLst/>
          </a:prstGeom>
        </p:spPr>
        <p:txBody>
          <a:bodyPr anchor="t" rtlCol="false" tIns="0" lIns="0" bIns="0" rIns="0">
            <a:spAutoFit/>
          </a:bodyPr>
          <a:lstStyle/>
          <a:p>
            <a:pPr algn="l">
              <a:lnSpc>
                <a:spcPts val="4194"/>
              </a:lnSpc>
            </a:pPr>
            <a:r>
              <a:rPr lang="en-US" b="true" sz="2996" spc="149">
                <a:solidFill>
                  <a:srgbClr val="000000"/>
                </a:solidFill>
                <a:latin typeface="Montserrat Bold"/>
                <a:ea typeface="Montserrat Bold"/>
                <a:cs typeface="Montserrat Bold"/>
                <a:sym typeface="Montserrat Bold"/>
                <a:hlinkClick r:id="rId6" tooltip="https://downloads.mongodb.com/compass/mongosh-2.1.5-x64.msi"/>
              </a:rPr>
              <a:t>MongoDB Shell Download</a:t>
            </a:r>
          </a:p>
        </p:txBody>
      </p:sp>
    </p:spTree>
  </p:cSld>
  <p:clrMapOvr>
    <a:masterClrMapping/>
  </p:clrMapOvr>
</p:sld>
</file>

<file path=ppt/slides/slide5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5224605"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1.DÉMARRER L'INSTALLATION DE </a:t>
            </a:r>
            <a:r>
              <a:rPr lang="en-US" b="true" sz="4500">
                <a:solidFill>
                  <a:srgbClr val="D80000"/>
                </a:solidFill>
                <a:latin typeface="Clear Sans Bold"/>
                <a:ea typeface="Clear Sans Bold"/>
                <a:cs typeface="Clear Sans Bold"/>
                <a:sym typeface="Clear Sans Bold"/>
              </a:rPr>
              <a:t>MONGODB</a:t>
            </a:r>
            <a:r>
              <a:rPr lang="en-US" sz="4500">
                <a:solidFill>
                  <a:srgbClr val="7ED957"/>
                </a:solidFill>
                <a:latin typeface="Clear Sans"/>
                <a:ea typeface="Clear Sans"/>
                <a:cs typeface="Clear Sans"/>
                <a:sym typeface="Clear Sans"/>
              </a:rPr>
              <a:t> COMMUNITY</a:t>
            </a: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3907099" y="1592641"/>
            <a:ext cx="10271211" cy="8038535"/>
          </a:xfrm>
          <a:custGeom>
            <a:avLst/>
            <a:gdLst/>
            <a:ahLst/>
            <a:cxnLst/>
            <a:rect r="r" b="b" t="t" l="l"/>
            <a:pathLst>
              <a:path h="8038535" w="10271211">
                <a:moveTo>
                  <a:pt x="0" y="0"/>
                </a:moveTo>
                <a:lnTo>
                  <a:pt x="10271211" y="0"/>
                </a:lnTo>
                <a:lnTo>
                  <a:pt x="10271211" y="8038535"/>
                </a:lnTo>
                <a:lnTo>
                  <a:pt x="0" y="8038535"/>
                </a:lnTo>
                <a:lnTo>
                  <a:pt x="0" y="0"/>
                </a:lnTo>
                <a:close/>
              </a:path>
            </a:pathLst>
          </a:custGeom>
          <a:blipFill>
            <a:blip r:embed="rId2"/>
            <a:stretch>
              <a:fillRect l="0" t="0" r="-1943" b="0"/>
            </a:stretch>
          </a:blipFill>
        </p:spPr>
      </p:sp>
      <p:pic>
        <p:nvPicPr>
          <p:cNvPr name="Picture 7" id="7"/>
          <p:cNvPicPr>
            <a:picLocks noChangeAspect="true"/>
          </p:cNvPicPr>
          <p:nvPr/>
        </p:nvPicPr>
        <p:blipFill>
          <a:blip r:embed="rId3"/>
          <a:srcRect l="0" t="0" r="0" b="0"/>
          <a:stretch>
            <a:fillRect/>
          </a:stretch>
        </p:blipFill>
        <p:spPr>
          <a:xfrm flipH="false" flipV="false" rot="0">
            <a:off x="11073923" y="8872082"/>
            <a:ext cx="1443122" cy="1241085"/>
          </a:xfrm>
          <a:prstGeom prst="rect">
            <a:avLst/>
          </a:prstGeom>
        </p:spPr>
      </p:pic>
    </p:spTree>
  </p:cSld>
  <p:clrMapOvr>
    <a:masterClrMapping/>
  </p:clrMapOvr>
</p:sld>
</file>

<file path=ppt/slides/slide5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4701271" cy="598180"/>
          </a:xfrm>
          <a:prstGeom prst="rect">
            <a:avLst/>
          </a:prstGeom>
        </p:spPr>
        <p:txBody>
          <a:bodyPr anchor="t" rtlCol="false" tIns="0" lIns="0" bIns="0" rIns="0">
            <a:spAutoFit/>
          </a:bodyPr>
          <a:lstStyle/>
          <a:p>
            <a:pPr algn="l">
              <a:lnSpc>
                <a:spcPts val="4590"/>
              </a:lnSpc>
            </a:pPr>
            <a:r>
              <a:rPr lang="en-US" b="true" sz="4500">
                <a:solidFill>
                  <a:srgbClr val="3B6499"/>
                </a:solidFill>
                <a:latin typeface="Clear Sans Bold"/>
                <a:ea typeface="Clear Sans Bold"/>
                <a:cs typeface="Clear Sans Bold"/>
                <a:sym typeface="Clear Sans Bold"/>
              </a:rPr>
              <a:t>ETAPE 1:</a:t>
            </a: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pic>
        <p:nvPicPr>
          <p:cNvPr name="Picture 6" id="6"/>
          <p:cNvPicPr>
            <a:picLocks noChangeAspect="true"/>
          </p:cNvPicPr>
          <p:nvPr/>
        </p:nvPicPr>
        <p:blipFill>
          <a:blip r:embed="rId2"/>
          <a:srcRect l="0" t="0" r="0" b="0"/>
          <a:stretch>
            <a:fillRect/>
          </a:stretch>
        </p:blipFill>
        <p:spPr>
          <a:xfrm flipH="false" flipV="false" rot="0">
            <a:off x="11073923" y="8872082"/>
            <a:ext cx="1443122" cy="1241085"/>
          </a:xfrm>
          <a:prstGeom prst="rect">
            <a:avLst/>
          </a:prstGeom>
        </p:spPr>
      </p:pic>
      <p:sp>
        <p:nvSpPr>
          <p:cNvPr name="Freeform 7" id="7"/>
          <p:cNvSpPr/>
          <p:nvPr/>
        </p:nvSpPr>
        <p:spPr>
          <a:xfrm flipH="false" flipV="false" rot="0">
            <a:off x="4022024" y="1726458"/>
            <a:ext cx="9227535" cy="7153931"/>
          </a:xfrm>
          <a:custGeom>
            <a:avLst/>
            <a:gdLst/>
            <a:ahLst/>
            <a:cxnLst/>
            <a:rect r="r" b="b" t="t" l="l"/>
            <a:pathLst>
              <a:path h="7153931" w="9227535">
                <a:moveTo>
                  <a:pt x="0" y="0"/>
                </a:moveTo>
                <a:lnTo>
                  <a:pt x="9227535" y="0"/>
                </a:lnTo>
                <a:lnTo>
                  <a:pt x="9227535" y="7153931"/>
                </a:lnTo>
                <a:lnTo>
                  <a:pt x="0" y="7153931"/>
                </a:lnTo>
                <a:lnTo>
                  <a:pt x="0" y="0"/>
                </a:lnTo>
                <a:close/>
              </a:path>
            </a:pathLst>
          </a:custGeom>
          <a:blipFill>
            <a:blip r:embed="rId3"/>
            <a:stretch>
              <a:fillRect l="0" t="-1510" r="-1284" b="-1595"/>
            </a:stretch>
          </a:blipFill>
        </p:spPr>
      </p:sp>
      <p:pic>
        <p:nvPicPr>
          <p:cNvPr name="Picture 8" id="8"/>
          <p:cNvPicPr>
            <a:picLocks noChangeAspect="true"/>
          </p:cNvPicPr>
          <p:nvPr/>
        </p:nvPicPr>
        <p:blipFill>
          <a:blip r:embed="rId2"/>
          <a:srcRect l="0" t="0" r="0" b="0"/>
          <a:stretch>
            <a:fillRect/>
          </a:stretch>
        </p:blipFill>
        <p:spPr>
          <a:xfrm flipH="false" flipV="false" rot="0">
            <a:off x="10068901" y="7971443"/>
            <a:ext cx="2692508" cy="2315557"/>
          </a:xfrm>
          <a:prstGeom prst="rect">
            <a:avLst/>
          </a:prstGeom>
        </p:spPr>
      </p:pic>
    </p:spTree>
  </p:cSld>
  <p:clrMapOvr>
    <a:masterClrMapping/>
  </p:clrMapOvr>
</p:sld>
</file>

<file path=ppt/slides/slide5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4701271" cy="598180"/>
          </a:xfrm>
          <a:prstGeom prst="rect">
            <a:avLst/>
          </a:prstGeom>
        </p:spPr>
        <p:txBody>
          <a:bodyPr anchor="t" rtlCol="false" tIns="0" lIns="0" bIns="0" rIns="0">
            <a:spAutoFit/>
          </a:bodyPr>
          <a:lstStyle/>
          <a:p>
            <a:pPr algn="l">
              <a:lnSpc>
                <a:spcPts val="4590"/>
              </a:lnSpc>
            </a:pPr>
            <a:r>
              <a:rPr lang="en-US" b="true" sz="4500">
                <a:solidFill>
                  <a:srgbClr val="3B6499"/>
                </a:solidFill>
                <a:latin typeface="Clear Sans Bold"/>
                <a:ea typeface="Clear Sans Bold"/>
                <a:cs typeface="Clear Sans Bold"/>
                <a:sym typeface="Clear Sans Bold"/>
              </a:rPr>
              <a:t>ETAPE 2:</a:t>
            </a: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4208012" y="1588250"/>
            <a:ext cx="10123611" cy="7848642"/>
          </a:xfrm>
          <a:custGeom>
            <a:avLst/>
            <a:gdLst/>
            <a:ahLst/>
            <a:cxnLst/>
            <a:rect r="r" b="b" t="t" l="l"/>
            <a:pathLst>
              <a:path h="7848642" w="10123611">
                <a:moveTo>
                  <a:pt x="0" y="0"/>
                </a:moveTo>
                <a:lnTo>
                  <a:pt x="10123611" y="0"/>
                </a:lnTo>
                <a:lnTo>
                  <a:pt x="10123611" y="7848642"/>
                </a:lnTo>
                <a:lnTo>
                  <a:pt x="0" y="7848642"/>
                </a:lnTo>
                <a:lnTo>
                  <a:pt x="0" y="0"/>
                </a:lnTo>
                <a:close/>
              </a:path>
            </a:pathLst>
          </a:custGeom>
          <a:blipFill>
            <a:blip r:embed="rId2"/>
            <a:stretch>
              <a:fillRect l="0" t="-618" r="0" b="-623"/>
            </a:stretch>
          </a:blipFill>
        </p:spPr>
      </p:sp>
    </p:spTree>
  </p:cSld>
  <p:clrMapOvr>
    <a:masterClrMapping/>
  </p:clrMapOvr>
</p:sld>
</file>

<file path=ppt/slides/slide5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4701271" cy="598180"/>
          </a:xfrm>
          <a:prstGeom prst="rect">
            <a:avLst/>
          </a:prstGeom>
        </p:spPr>
        <p:txBody>
          <a:bodyPr anchor="t" rtlCol="false" tIns="0" lIns="0" bIns="0" rIns="0">
            <a:spAutoFit/>
          </a:bodyPr>
          <a:lstStyle/>
          <a:p>
            <a:pPr algn="l">
              <a:lnSpc>
                <a:spcPts val="4590"/>
              </a:lnSpc>
            </a:pPr>
            <a:r>
              <a:rPr lang="en-US" b="true" sz="4500">
                <a:solidFill>
                  <a:srgbClr val="3B6499"/>
                </a:solidFill>
                <a:latin typeface="Clear Sans Bold"/>
                <a:ea typeface="Clear Sans Bold"/>
                <a:cs typeface="Clear Sans Bold"/>
                <a:sym typeface="Clear Sans Bold"/>
              </a:rPr>
              <a:t>ETAPE 3:</a:t>
            </a: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4100726" y="1409705"/>
            <a:ext cx="10086548" cy="7819908"/>
          </a:xfrm>
          <a:custGeom>
            <a:avLst/>
            <a:gdLst/>
            <a:ahLst/>
            <a:cxnLst/>
            <a:rect r="r" b="b" t="t" l="l"/>
            <a:pathLst>
              <a:path h="7819908" w="10086548">
                <a:moveTo>
                  <a:pt x="0" y="0"/>
                </a:moveTo>
                <a:lnTo>
                  <a:pt x="10086548" y="0"/>
                </a:lnTo>
                <a:lnTo>
                  <a:pt x="10086548" y="7819908"/>
                </a:lnTo>
                <a:lnTo>
                  <a:pt x="0" y="7819908"/>
                </a:lnTo>
                <a:lnTo>
                  <a:pt x="0" y="0"/>
                </a:lnTo>
                <a:close/>
              </a:path>
            </a:pathLst>
          </a:custGeom>
          <a:blipFill>
            <a:blip r:embed="rId2"/>
            <a:stretch>
              <a:fillRect l="0" t="-56" r="0" b="-150"/>
            </a:stretch>
          </a:blipFill>
        </p:spPr>
      </p:sp>
      <p:pic>
        <p:nvPicPr>
          <p:cNvPr name="Picture 7" id="7"/>
          <p:cNvPicPr>
            <a:picLocks noChangeAspect="true"/>
          </p:cNvPicPr>
          <p:nvPr/>
        </p:nvPicPr>
        <p:blipFill>
          <a:blip r:embed="rId3"/>
          <a:srcRect l="0" t="0" r="0" b="0"/>
          <a:stretch>
            <a:fillRect/>
          </a:stretch>
        </p:blipFill>
        <p:spPr>
          <a:xfrm flipH="false" flipV="false" rot="0">
            <a:off x="10845395" y="8178723"/>
            <a:ext cx="2451485" cy="2108277"/>
          </a:xfrm>
          <a:prstGeom prst="rect">
            <a:avLst/>
          </a:prstGeom>
        </p:spPr>
      </p:pic>
      <p:pic>
        <p:nvPicPr>
          <p:cNvPr name="Picture 8" id="8"/>
          <p:cNvPicPr>
            <a:picLocks noChangeAspect="true"/>
          </p:cNvPicPr>
          <p:nvPr/>
        </p:nvPicPr>
        <p:blipFill>
          <a:blip r:embed="rId4"/>
          <a:srcRect l="0" t="0" r="0" b="0"/>
          <a:stretch>
            <a:fillRect/>
          </a:stretch>
        </p:blipFill>
        <p:spPr>
          <a:xfrm flipH="false" flipV="false" rot="0">
            <a:off x="4452777" y="6683865"/>
            <a:ext cx="7363130" cy="1722637"/>
          </a:xfrm>
          <a:prstGeom prst="rect">
            <a:avLst/>
          </a:prstGeom>
        </p:spPr>
      </p:pic>
    </p:spTree>
  </p:cSld>
  <p:clrMapOvr>
    <a:masterClrMapping/>
  </p:clrMapOvr>
</p:sld>
</file>

<file path=ppt/slides/slide5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5309043" cy="176023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COCHEZ LA CASE POUR INSTALLER L'INTERFACE GRAPHIQUE </a:t>
            </a:r>
            <a:r>
              <a:rPr lang="en-US" sz="4500" b="true">
                <a:solidFill>
                  <a:srgbClr val="D80000"/>
                </a:solidFill>
                <a:latin typeface="Clear Sans Bold"/>
                <a:ea typeface="Clear Sans Bold"/>
                <a:cs typeface="Clear Sans Bold"/>
                <a:sym typeface="Clear Sans Bold"/>
              </a:rPr>
              <a:t>COMPASS</a:t>
            </a:r>
            <a:r>
              <a:rPr lang="en-US" sz="4500">
                <a:solidFill>
                  <a:srgbClr val="7ED957"/>
                </a:solidFill>
                <a:latin typeface="Clear Sans"/>
                <a:ea typeface="Clear Sans"/>
                <a:cs typeface="Clear Sans"/>
                <a:sym typeface="Clear Sans"/>
              </a:rPr>
              <a:t> DE MONGODB</a:t>
            </a:r>
          </a:p>
          <a:p>
            <a:pPr algn="l">
              <a:lnSpc>
                <a:spcPts val="4590"/>
              </a:lnSpc>
            </a:pP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4302998" y="2138211"/>
            <a:ext cx="9701407" cy="7557287"/>
          </a:xfrm>
          <a:custGeom>
            <a:avLst/>
            <a:gdLst/>
            <a:ahLst/>
            <a:cxnLst/>
            <a:rect r="r" b="b" t="t" l="l"/>
            <a:pathLst>
              <a:path h="7557287" w="9701407">
                <a:moveTo>
                  <a:pt x="0" y="0"/>
                </a:moveTo>
                <a:lnTo>
                  <a:pt x="9701407" y="0"/>
                </a:lnTo>
                <a:lnTo>
                  <a:pt x="9701407" y="7557287"/>
                </a:lnTo>
                <a:lnTo>
                  <a:pt x="0" y="7557287"/>
                </a:lnTo>
                <a:lnTo>
                  <a:pt x="0" y="0"/>
                </a:lnTo>
                <a:close/>
              </a:path>
            </a:pathLst>
          </a:custGeom>
          <a:blipFill>
            <a:blip r:embed="rId2"/>
            <a:stretch>
              <a:fillRect l="-270" t="0" r="-691" b="0"/>
            </a:stretch>
          </a:blipFill>
        </p:spPr>
      </p:sp>
      <p:pic>
        <p:nvPicPr>
          <p:cNvPr name="Picture 7" id="7"/>
          <p:cNvPicPr>
            <a:picLocks noChangeAspect="true"/>
          </p:cNvPicPr>
          <p:nvPr/>
        </p:nvPicPr>
        <p:blipFill>
          <a:blip r:embed="rId3"/>
          <a:srcRect l="0" t="0" r="0" b="0"/>
          <a:stretch>
            <a:fillRect/>
          </a:stretch>
        </p:blipFill>
        <p:spPr>
          <a:xfrm flipH="true" flipV="false" rot="0">
            <a:off x="3585309" y="8814251"/>
            <a:ext cx="1636388" cy="1472749"/>
          </a:xfrm>
          <a:prstGeom prst="rect">
            <a:avLst/>
          </a:prstGeom>
        </p:spPr>
      </p:pic>
      <p:pic>
        <p:nvPicPr>
          <p:cNvPr name="Picture 8" id="8"/>
          <p:cNvPicPr>
            <a:picLocks noChangeAspect="true"/>
          </p:cNvPicPr>
          <p:nvPr/>
        </p:nvPicPr>
        <p:blipFill>
          <a:blip r:embed="rId4"/>
          <a:srcRect l="0" t="0" r="0" b="0"/>
          <a:stretch>
            <a:fillRect/>
          </a:stretch>
        </p:blipFill>
        <p:spPr>
          <a:xfrm flipH="false" flipV="false" rot="0">
            <a:off x="10881603" y="8915170"/>
            <a:ext cx="1248365" cy="1371830"/>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30470"/>
            <a:ext cx="18288000" cy="10256530"/>
          </a:xfrm>
          <a:custGeom>
            <a:avLst/>
            <a:gdLst/>
            <a:ahLst/>
            <a:cxnLst/>
            <a:rect r="r" b="b" t="t" l="l"/>
            <a:pathLst>
              <a:path h="10256530" w="18288000">
                <a:moveTo>
                  <a:pt x="0" y="0"/>
                </a:moveTo>
                <a:lnTo>
                  <a:pt x="18288000" y="0"/>
                </a:lnTo>
                <a:lnTo>
                  <a:pt x="18288000" y="10256530"/>
                </a:lnTo>
                <a:lnTo>
                  <a:pt x="0" y="10256530"/>
                </a:lnTo>
                <a:lnTo>
                  <a:pt x="0" y="0"/>
                </a:lnTo>
                <a:close/>
              </a:path>
            </a:pathLst>
          </a:custGeom>
          <a:blipFill>
            <a:blip r:embed="rId2"/>
            <a:stretch>
              <a:fillRect l="-148" t="0" r="-148" b="0"/>
            </a:stretch>
          </a:blipFill>
        </p:spPr>
      </p:sp>
    </p:spTree>
  </p:cSld>
  <p:clrMapOvr>
    <a:masterClrMapping/>
  </p:clrMapOvr>
</p:sld>
</file>

<file path=ppt/slides/slide6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259300" y="1028700"/>
            <a:ext cx="1424113" cy="7843382"/>
            <a:chOff x="0" y="0"/>
            <a:chExt cx="375075" cy="2065747"/>
          </a:xfrm>
        </p:grpSpPr>
        <p:sp>
          <p:nvSpPr>
            <p:cNvPr name="Freeform 3" id="3"/>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4" id="4"/>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028700" y="2978806"/>
            <a:ext cx="5640205" cy="4329388"/>
          </a:xfrm>
          <a:custGeom>
            <a:avLst/>
            <a:gdLst/>
            <a:ahLst/>
            <a:cxnLst/>
            <a:rect r="r" b="b" t="t" l="l"/>
            <a:pathLst>
              <a:path h="4329388" w="5640205">
                <a:moveTo>
                  <a:pt x="0" y="0"/>
                </a:moveTo>
                <a:lnTo>
                  <a:pt x="5640205" y="0"/>
                </a:lnTo>
                <a:lnTo>
                  <a:pt x="5640205" y="4329388"/>
                </a:lnTo>
                <a:lnTo>
                  <a:pt x="0" y="4329388"/>
                </a:lnTo>
                <a:lnTo>
                  <a:pt x="0" y="0"/>
                </a:lnTo>
                <a:close/>
              </a:path>
            </a:pathLst>
          </a:custGeom>
          <a:blipFill>
            <a:blip r:embed="rId2"/>
            <a:stretch>
              <a:fillRect l="0" t="0" r="0" b="0"/>
            </a:stretch>
          </a:blipFill>
        </p:spPr>
      </p:sp>
      <p:sp>
        <p:nvSpPr>
          <p:cNvPr name="Freeform 6" id="6"/>
          <p:cNvSpPr/>
          <p:nvPr/>
        </p:nvSpPr>
        <p:spPr>
          <a:xfrm flipH="false" flipV="false" rot="0">
            <a:off x="8811789" y="2735959"/>
            <a:ext cx="8447511" cy="4815081"/>
          </a:xfrm>
          <a:custGeom>
            <a:avLst/>
            <a:gdLst/>
            <a:ahLst/>
            <a:cxnLst/>
            <a:rect r="r" b="b" t="t" l="l"/>
            <a:pathLst>
              <a:path h="4815081" w="8447511">
                <a:moveTo>
                  <a:pt x="0" y="0"/>
                </a:moveTo>
                <a:lnTo>
                  <a:pt x="8447511" y="0"/>
                </a:lnTo>
                <a:lnTo>
                  <a:pt x="8447511" y="4815082"/>
                </a:lnTo>
                <a:lnTo>
                  <a:pt x="0" y="4815082"/>
                </a:lnTo>
                <a:lnTo>
                  <a:pt x="0" y="0"/>
                </a:lnTo>
                <a:close/>
              </a:path>
            </a:pathLst>
          </a:custGeom>
          <a:blipFill>
            <a:blip r:embed="rId3"/>
            <a:stretch>
              <a:fillRect l="0" t="0" r="0" b="0"/>
            </a:stretch>
          </a:blipFill>
        </p:spPr>
      </p:sp>
      <p:pic>
        <p:nvPicPr>
          <p:cNvPr name="Picture 7" id="7"/>
          <p:cNvPicPr>
            <a:picLocks noChangeAspect="true"/>
          </p:cNvPicPr>
          <p:nvPr/>
        </p:nvPicPr>
        <p:blipFill>
          <a:blip r:embed="rId4"/>
          <a:srcRect l="0" t="0" r="0" b="0"/>
          <a:stretch>
            <a:fillRect/>
          </a:stretch>
        </p:blipFill>
        <p:spPr>
          <a:xfrm flipH="false" flipV="false" rot="0">
            <a:off x="12867299" y="6071557"/>
            <a:ext cx="441376" cy="1103440"/>
          </a:xfrm>
          <a:prstGeom prst="rect">
            <a:avLst/>
          </a:prstGeom>
        </p:spPr>
      </p:pic>
      <p:sp>
        <p:nvSpPr>
          <p:cNvPr name="Freeform 8" id="8"/>
          <p:cNvSpPr/>
          <p:nvPr/>
        </p:nvSpPr>
        <p:spPr>
          <a:xfrm flipH="false" flipV="false" rot="0">
            <a:off x="6933098" y="4899307"/>
            <a:ext cx="1614499" cy="488386"/>
          </a:xfrm>
          <a:custGeom>
            <a:avLst/>
            <a:gdLst/>
            <a:ahLst/>
            <a:cxnLst/>
            <a:rect r="r" b="b" t="t" l="l"/>
            <a:pathLst>
              <a:path h="488386" w="1614499">
                <a:moveTo>
                  <a:pt x="0" y="0"/>
                </a:moveTo>
                <a:lnTo>
                  <a:pt x="1614499" y="0"/>
                </a:lnTo>
                <a:lnTo>
                  <a:pt x="1614499" y="488386"/>
                </a:lnTo>
                <a:lnTo>
                  <a:pt x="0" y="4883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6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5224605"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1.DÉMARRER L'INSTALLATION DE MONGODB </a:t>
            </a:r>
            <a:r>
              <a:rPr lang="en-US" b="true" sz="4500">
                <a:solidFill>
                  <a:srgbClr val="D80000"/>
                </a:solidFill>
                <a:latin typeface="Clear Sans Bold"/>
                <a:ea typeface="Clear Sans Bold"/>
                <a:cs typeface="Clear Sans Bold"/>
                <a:sym typeface="Clear Sans Bold"/>
              </a:rPr>
              <a:t>SHELL</a:t>
            </a: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4255992" y="1629074"/>
            <a:ext cx="9776016" cy="7623060"/>
          </a:xfrm>
          <a:custGeom>
            <a:avLst/>
            <a:gdLst/>
            <a:ahLst/>
            <a:cxnLst/>
            <a:rect r="r" b="b" t="t" l="l"/>
            <a:pathLst>
              <a:path h="7623060" w="9776016">
                <a:moveTo>
                  <a:pt x="0" y="0"/>
                </a:moveTo>
                <a:lnTo>
                  <a:pt x="9776016" y="0"/>
                </a:lnTo>
                <a:lnTo>
                  <a:pt x="9776016" y="7623060"/>
                </a:lnTo>
                <a:lnTo>
                  <a:pt x="0" y="7623060"/>
                </a:lnTo>
                <a:lnTo>
                  <a:pt x="0" y="0"/>
                </a:lnTo>
                <a:close/>
              </a:path>
            </a:pathLst>
          </a:custGeom>
          <a:blipFill>
            <a:blip r:embed="rId2"/>
            <a:stretch>
              <a:fillRect l="0" t="0" r="0" b="0"/>
            </a:stretch>
          </a:blipFill>
        </p:spPr>
      </p:sp>
      <p:pic>
        <p:nvPicPr>
          <p:cNvPr name="Picture 7" id="7"/>
          <p:cNvPicPr>
            <a:picLocks noChangeAspect="true"/>
          </p:cNvPicPr>
          <p:nvPr/>
        </p:nvPicPr>
        <p:blipFill>
          <a:blip r:embed="rId3"/>
          <a:srcRect l="0" t="0" r="0" b="0"/>
          <a:stretch>
            <a:fillRect/>
          </a:stretch>
        </p:blipFill>
        <p:spPr>
          <a:xfrm flipH="false" flipV="false" rot="0">
            <a:off x="10665356" y="8217267"/>
            <a:ext cx="2406666" cy="2069733"/>
          </a:xfrm>
          <a:prstGeom prst="rect">
            <a:avLst/>
          </a:prstGeom>
        </p:spPr>
      </p:pic>
    </p:spTree>
  </p:cSld>
  <p:clrMapOvr>
    <a:masterClrMapping/>
  </p:clrMapOvr>
</p:sld>
</file>

<file path=ppt/slides/slide6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5224605"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CHOISISSEZ LE RÉPERTOIRE D'INSTALLATION</a:t>
            </a: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3805654" y="1409705"/>
            <a:ext cx="10676692" cy="8283194"/>
          </a:xfrm>
          <a:custGeom>
            <a:avLst/>
            <a:gdLst/>
            <a:ahLst/>
            <a:cxnLst/>
            <a:rect r="r" b="b" t="t" l="l"/>
            <a:pathLst>
              <a:path h="8283194" w="10676692">
                <a:moveTo>
                  <a:pt x="0" y="0"/>
                </a:moveTo>
                <a:lnTo>
                  <a:pt x="10676692" y="0"/>
                </a:lnTo>
                <a:lnTo>
                  <a:pt x="10676692" y="8283194"/>
                </a:lnTo>
                <a:lnTo>
                  <a:pt x="0" y="8283194"/>
                </a:lnTo>
                <a:lnTo>
                  <a:pt x="0" y="0"/>
                </a:lnTo>
                <a:close/>
              </a:path>
            </a:pathLst>
          </a:custGeom>
          <a:blipFill>
            <a:blip r:embed="rId2"/>
            <a:stretch>
              <a:fillRect l="0" t="-914" r="-677" b="-762"/>
            </a:stretch>
          </a:blipFill>
        </p:spPr>
      </p:sp>
      <p:pic>
        <p:nvPicPr>
          <p:cNvPr name="Picture 7" id="7"/>
          <p:cNvPicPr>
            <a:picLocks noChangeAspect="true"/>
          </p:cNvPicPr>
          <p:nvPr/>
        </p:nvPicPr>
        <p:blipFill>
          <a:blip r:embed="rId3"/>
          <a:srcRect l="0" t="0" r="0" b="0"/>
          <a:stretch>
            <a:fillRect/>
          </a:stretch>
        </p:blipFill>
        <p:spPr>
          <a:xfrm flipH="false" flipV="false" rot="0">
            <a:off x="11082129" y="8891140"/>
            <a:ext cx="1623093" cy="1395860"/>
          </a:xfrm>
          <a:prstGeom prst="rect">
            <a:avLst/>
          </a:prstGeom>
        </p:spPr>
      </p:pic>
      <p:sp>
        <p:nvSpPr>
          <p:cNvPr name="AutoShape 8" id="8"/>
          <p:cNvSpPr/>
          <p:nvPr/>
        </p:nvSpPr>
        <p:spPr>
          <a:xfrm>
            <a:off x="4196547" y="5309007"/>
            <a:ext cx="5945777" cy="0"/>
          </a:xfrm>
          <a:prstGeom prst="line">
            <a:avLst/>
          </a:prstGeom>
          <a:ln cap="flat" w="47625">
            <a:solidFill>
              <a:srgbClr val="FF3131"/>
            </a:solidFill>
            <a:prstDash val="solid"/>
            <a:headEnd type="none" len="sm" w="sm"/>
            <a:tailEnd type="none" len="sm" w="sm"/>
          </a:ln>
        </p:spPr>
      </p:sp>
      <p:sp>
        <p:nvSpPr>
          <p:cNvPr name="AutoShape 9" id="9"/>
          <p:cNvSpPr/>
          <p:nvPr/>
        </p:nvSpPr>
        <p:spPr>
          <a:xfrm>
            <a:off x="4196547" y="4802419"/>
            <a:ext cx="5945777" cy="0"/>
          </a:xfrm>
          <a:prstGeom prst="line">
            <a:avLst/>
          </a:prstGeom>
          <a:ln cap="flat" w="47625">
            <a:solidFill>
              <a:srgbClr val="FF3131"/>
            </a:solidFill>
            <a:prstDash val="solid"/>
            <a:headEnd type="none" len="sm" w="sm"/>
            <a:tailEnd type="none" len="sm" w="sm"/>
          </a:ln>
        </p:spPr>
      </p:sp>
      <p:sp>
        <p:nvSpPr>
          <p:cNvPr name="AutoShape 10" id="10"/>
          <p:cNvSpPr/>
          <p:nvPr/>
        </p:nvSpPr>
        <p:spPr>
          <a:xfrm>
            <a:off x="4196547" y="4802419"/>
            <a:ext cx="0" cy="506588"/>
          </a:xfrm>
          <a:prstGeom prst="line">
            <a:avLst/>
          </a:prstGeom>
          <a:ln cap="flat" w="47625">
            <a:solidFill>
              <a:srgbClr val="FF3131"/>
            </a:solidFill>
            <a:prstDash val="solid"/>
            <a:headEnd type="none" len="sm" w="sm"/>
            <a:tailEnd type="none" len="sm" w="sm"/>
          </a:ln>
        </p:spPr>
      </p:sp>
      <p:sp>
        <p:nvSpPr>
          <p:cNvPr name="AutoShape 11" id="11"/>
          <p:cNvSpPr/>
          <p:nvPr/>
        </p:nvSpPr>
        <p:spPr>
          <a:xfrm>
            <a:off x="10120293" y="4802419"/>
            <a:ext cx="0" cy="506588"/>
          </a:xfrm>
          <a:prstGeom prst="line">
            <a:avLst/>
          </a:prstGeom>
          <a:ln cap="flat" w="76200">
            <a:solidFill>
              <a:srgbClr val="FF3131"/>
            </a:solidFill>
            <a:prstDash val="solid"/>
            <a:headEnd type="none" len="sm" w="sm"/>
            <a:tailEnd type="none" len="sm" w="sm"/>
          </a:ln>
        </p:spPr>
      </p:sp>
    </p:spTree>
  </p:cSld>
  <p:clrMapOvr>
    <a:masterClrMapping/>
  </p:clrMapOvr>
</p:sld>
</file>

<file path=ppt/slides/slide6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259300" y="1028700"/>
            <a:ext cx="1424113" cy="7843382"/>
            <a:chOff x="0" y="0"/>
            <a:chExt cx="375075" cy="2065747"/>
          </a:xfrm>
        </p:grpSpPr>
        <p:sp>
          <p:nvSpPr>
            <p:cNvPr name="Freeform 3" id="3"/>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4" id="4"/>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pic>
        <p:nvPicPr>
          <p:cNvPr name="Picture 5" id="5"/>
          <p:cNvPicPr>
            <a:picLocks noChangeAspect="true"/>
          </p:cNvPicPr>
          <p:nvPr/>
        </p:nvPicPr>
        <p:blipFill>
          <a:blip r:embed="rId2"/>
          <a:srcRect l="0" t="0" r="0" b="0"/>
          <a:stretch>
            <a:fillRect/>
          </a:stretch>
        </p:blipFill>
        <p:spPr>
          <a:xfrm flipH="false" flipV="false" rot="0">
            <a:off x="13149313" y="6150186"/>
            <a:ext cx="451890" cy="1129725"/>
          </a:xfrm>
          <a:prstGeom prst="rect">
            <a:avLst/>
          </a:prstGeom>
        </p:spPr>
      </p:pic>
      <p:sp>
        <p:nvSpPr>
          <p:cNvPr name="Freeform 6" id="6"/>
          <p:cNvSpPr/>
          <p:nvPr/>
        </p:nvSpPr>
        <p:spPr>
          <a:xfrm flipH="false" flipV="false" rot="0">
            <a:off x="7823856" y="4492189"/>
            <a:ext cx="2779104" cy="840679"/>
          </a:xfrm>
          <a:custGeom>
            <a:avLst/>
            <a:gdLst/>
            <a:ahLst/>
            <a:cxnLst/>
            <a:rect r="r" b="b" t="t" l="l"/>
            <a:pathLst>
              <a:path h="840679" w="2779104">
                <a:moveTo>
                  <a:pt x="0" y="0"/>
                </a:moveTo>
                <a:lnTo>
                  <a:pt x="2779105" y="0"/>
                </a:lnTo>
                <a:lnTo>
                  <a:pt x="2779105" y="840679"/>
                </a:lnTo>
                <a:lnTo>
                  <a:pt x="0" y="84067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028700" y="2770801"/>
            <a:ext cx="6407023" cy="4937237"/>
          </a:xfrm>
          <a:custGeom>
            <a:avLst/>
            <a:gdLst/>
            <a:ahLst/>
            <a:cxnLst/>
            <a:rect r="r" b="b" t="t" l="l"/>
            <a:pathLst>
              <a:path h="4937237" w="6407023">
                <a:moveTo>
                  <a:pt x="0" y="0"/>
                </a:moveTo>
                <a:lnTo>
                  <a:pt x="6407023" y="0"/>
                </a:lnTo>
                <a:lnTo>
                  <a:pt x="6407023" y="4937237"/>
                </a:lnTo>
                <a:lnTo>
                  <a:pt x="0" y="4937237"/>
                </a:lnTo>
                <a:lnTo>
                  <a:pt x="0" y="0"/>
                </a:lnTo>
                <a:close/>
              </a:path>
            </a:pathLst>
          </a:custGeom>
          <a:blipFill>
            <a:blip r:embed="rId5"/>
            <a:stretch>
              <a:fillRect l="0" t="-868" r="0" b="-808"/>
            </a:stretch>
          </a:blipFill>
        </p:spPr>
      </p:sp>
      <p:pic>
        <p:nvPicPr>
          <p:cNvPr name="Picture 8" id="8"/>
          <p:cNvPicPr>
            <a:picLocks noChangeAspect="true"/>
          </p:cNvPicPr>
          <p:nvPr/>
        </p:nvPicPr>
        <p:blipFill>
          <a:blip r:embed="rId6"/>
          <a:srcRect l="0" t="0" r="0" b="0"/>
          <a:stretch>
            <a:fillRect/>
          </a:stretch>
        </p:blipFill>
        <p:spPr>
          <a:xfrm flipH="false" flipV="false" rot="0">
            <a:off x="5199642" y="7286815"/>
            <a:ext cx="979589" cy="842447"/>
          </a:xfrm>
          <a:prstGeom prst="rect">
            <a:avLst/>
          </a:prstGeom>
        </p:spPr>
      </p:pic>
      <p:sp>
        <p:nvSpPr>
          <p:cNvPr name="Freeform 9" id="9"/>
          <p:cNvSpPr/>
          <p:nvPr/>
        </p:nvSpPr>
        <p:spPr>
          <a:xfrm flipH="false" flipV="false" rot="0">
            <a:off x="10962549" y="2770801"/>
            <a:ext cx="6296751" cy="4837514"/>
          </a:xfrm>
          <a:custGeom>
            <a:avLst/>
            <a:gdLst/>
            <a:ahLst/>
            <a:cxnLst/>
            <a:rect r="r" b="b" t="t" l="l"/>
            <a:pathLst>
              <a:path h="4837514" w="6296751">
                <a:moveTo>
                  <a:pt x="0" y="0"/>
                </a:moveTo>
                <a:lnTo>
                  <a:pt x="6296751" y="0"/>
                </a:lnTo>
                <a:lnTo>
                  <a:pt x="6296751" y="4837515"/>
                </a:lnTo>
                <a:lnTo>
                  <a:pt x="0" y="4837515"/>
                </a:lnTo>
                <a:lnTo>
                  <a:pt x="0" y="0"/>
                </a:lnTo>
                <a:close/>
              </a:path>
            </a:pathLst>
          </a:custGeom>
          <a:blipFill>
            <a:blip r:embed="rId7"/>
            <a:stretch>
              <a:fillRect l="-2634" t="-3246" r="-4349" b="-5681"/>
            </a:stretch>
          </a:blipFill>
        </p:spPr>
      </p:sp>
      <p:pic>
        <p:nvPicPr>
          <p:cNvPr name="Picture 10" id="10"/>
          <p:cNvPicPr>
            <a:picLocks noChangeAspect="true"/>
          </p:cNvPicPr>
          <p:nvPr/>
        </p:nvPicPr>
        <p:blipFill>
          <a:blip r:embed="rId6"/>
          <a:srcRect l="0" t="0" r="0" b="0"/>
          <a:stretch>
            <a:fillRect/>
          </a:stretch>
        </p:blipFill>
        <p:spPr>
          <a:xfrm flipH="false" flipV="false" rot="0">
            <a:off x="14813595" y="6986935"/>
            <a:ext cx="1183314" cy="1017650"/>
          </a:xfrm>
          <a:prstGeom prst="rect">
            <a:avLst/>
          </a:prstGeom>
        </p:spPr>
      </p:pic>
    </p:spTree>
  </p:cSld>
  <p:clrMapOvr>
    <a:masterClrMapping/>
  </p:clrMapOvr>
</p:sld>
</file>

<file path=ppt/slides/slide6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5224605"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COPIEZ LE CHEMIN D'ACCÈS</a:t>
            </a: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44868" y="1695129"/>
            <a:ext cx="14998265" cy="7930332"/>
          </a:xfrm>
          <a:custGeom>
            <a:avLst/>
            <a:gdLst/>
            <a:ahLst/>
            <a:cxnLst/>
            <a:rect r="r" b="b" t="t" l="l"/>
            <a:pathLst>
              <a:path h="7930332" w="14998265">
                <a:moveTo>
                  <a:pt x="0" y="0"/>
                </a:moveTo>
                <a:lnTo>
                  <a:pt x="14998264" y="0"/>
                </a:lnTo>
                <a:lnTo>
                  <a:pt x="14998264" y="7930332"/>
                </a:lnTo>
                <a:lnTo>
                  <a:pt x="0" y="7930332"/>
                </a:lnTo>
                <a:lnTo>
                  <a:pt x="0" y="0"/>
                </a:lnTo>
                <a:close/>
              </a:path>
            </a:pathLst>
          </a:custGeom>
          <a:blipFill>
            <a:blip r:embed="rId2"/>
            <a:stretch>
              <a:fillRect l="0" t="0" r="0" b="0"/>
            </a:stretch>
          </a:blipFill>
        </p:spPr>
      </p:sp>
      <p:sp>
        <p:nvSpPr>
          <p:cNvPr name="Freeform 7" id="7"/>
          <p:cNvSpPr/>
          <p:nvPr/>
        </p:nvSpPr>
        <p:spPr>
          <a:xfrm flipH="false" flipV="false" rot="-4533013">
            <a:off x="4719357" y="2708117"/>
            <a:ext cx="1266783" cy="643344"/>
          </a:xfrm>
          <a:custGeom>
            <a:avLst/>
            <a:gdLst/>
            <a:ahLst/>
            <a:cxnLst/>
            <a:rect r="r" b="b" t="t" l="l"/>
            <a:pathLst>
              <a:path h="643344" w="1266783">
                <a:moveTo>
                  <a:pt x="0" y="0"/>
                </a:moveTo>
                <a:lnTo>
                  <a:pt x="1266783" y="0"/>
                </a:lnTo>
                <a:lnTo>
                  <a:pt x="1266783" y="643344"/>
                </a:lnTo>
                <a:lnTo>
                  <a:pt x="0" y="64334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6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5224605" cy="1179205"/>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COLLEZ LE CHEMIN D'ACCÈS DANS LA VARIABLE D'ENVIRONNEMENT</a:t>
            </a: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5482920" y="1990730"/>
            <a:ext cx="7322160" cy="8081277"/>
          </a:xfrm>
          <a:custGeom>
            <a:avLst/>
            <a:gdLst/>
            <a:ahLst/>
            <a:cxnLst/>
            <a:rect r="r" b="b" t="t" l="l"/>
            <a:pathLst>
              <a:path h="8081277" w="7322160">
                <a:moveTo>
                  <a:pt x="0" y="0"/>
                </a:moveTo>
                <a:lnTo>
                  <a:pt x="7322160" y="0"/>
                </a:lnTo>
                <a:lnTo>
                  <a:pt x="7322160" y="8081277"/>
                </a:lnTo>
                <a:lnTo>
                  <a:pt x="0" y="8081277"/>
                </a:lnTo>
                <a:lnTo>
                  <a:pt x="0" y="0"/>
                </a:lnTo>
                <a:close/>
              </a:path>
            </a:pathLst>
          </a:custGeom>
          <a:blipFill>
            <a:blip r:embed="rId2"/>
            <a:stretch>
              <a:fillRect l="0" t="0" r="-2309" b="0"/>
            </a:stretch>
          </a:blipFill>
        </p:spPr>
      </p:sp>
      <p:pic>
        <p:nvPicPr>
          <p:cNvPr name="Picture 7" id="7"/>
          <p:cNvPicPr>
            <a:picLocks noChangeAspect="true"/>
          </p:cNvPicPr>
          <p:nvPr/>
        </p:nvPicPr>
        <p:blipFill>
          <a:blip r:embed="rId3"/>
          <a:srcRect l="0" t="0" r="0" b="0"/>
          <a:stretch>
            <a:fillRect/>
          </a:stretch>
        </p:blipFill>
        <p:spPr>
          <a:xfrm flipH="false" flipV="false" rot="0">
            <a:off x="10029451" y="8714157"/>
            <a:ext cx="1783610" cy="1533904"/>
          </a:xfrm>
          <a:prstGeom prst="rect">
            <a:avLst/>
          </a:prstGeom>
        </p:spPr>
      </p:pic>
      <p:pic>
        <p:nvPicPr>
          <p:cNvPr name="Picture 8" id="8"/>
          <p:cNvPicPr>
            <a:picLocks noChangeAspect="true"/>
          </p:cNvPicPr>
          <p:nvPr/>
        </p:nvPicPr>
        <p:blipFill>
          <a:blip r:embed="rId4"/>
          <a:srcRect l="0" t="0" r="0" b="0"/>
          <a:stretch>
            <a:fillRect/>
          </a:stretch>
        </p:blipFill>
        <p:spPr>
          <a:xfrm flipH="false" flipV="false" rot="0">
            <a:off x="11054740" y="3034291"/>
            <a:ext cx="1516641" cy="1364977"/>
          </a:xfrm>
          <a:prstGeom prst="rect">
            <a:avLst/>
          </a:prstGeom>
        </p:spPr>
      </p:pic>
      <p:pic>
        <p:nvPicPr>
          <p:cNvPr name="Picture 9" id="9"/>
          <p:cNvPicPr>
            <a:picLocks noChangeAspect="true"/>
          </p:cNvPicPr>
          <p:nvPr/>
        </p:nvPicPr>
        <p:blipFill>
          <a:blip r:embed="rId5"/>
          <a:srcRect l="0" t="0" r="0" b="0"/>
          <a:stretch>
            <a:fillRect/>
          </a:stretch>
        </p:blipFill>
        <p:spPr>
          <a:xfrm flipH="false" flipV="false" rot="0">
            <a:off x="7911865" y="3376123"/>
            <a:ext cx="642616" cy="1606540"/>
          </a:xfrm>
          <a:prstGeom prst="rect">
            <a:avLst/>
          </a:prstGeom>
        </p:spPr>
      </p:pic>
    </p:spTree>
  </p:cSld>
  <p:clrMapOvr>
    <a:masterClrMapping/>
  </p:clrMapOvr>
</p:sld>
</file>

<file path=ppt/slides/slide6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800" y="811525"/>
            <a:ext cx="15224605" cy="1179205"/>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SAISISSEZ CETTE COMMANDE POUR VÉRIFIER QUE MONGODB FONCTIONNE CORRECTEMENT DANS LE SHELL</a:t>
            </a:r>
          </a:p>
        </p:txBody>
      </p:sp>
      <p:grpSp>
        <p:nvGrpSpPr>
          <p:cNvPr name="Group 3" id="3"/>
          <p:cNvGrpSpPr/>
          <p:nvPr/>
        </p:nvGrpSpPr>
        <p:grpSpPr>
          <a:xfrm rot="0">
            <a:off x="17259300" y="1028700"/>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028700" y="2395852"/>
            <a:ext cx="16230600" cy="6476230"/>
          </a:xfrm>
          <a:custGeom>
            <a:avLst/>
            <a:gdLst/>
            <a:ahLst/>
            <a:cxnLst/>
            <a:rect r="r" b="b" t="t" l="l"/>
            <a:pathLst>
              <a:path h="6476230" w="16230600">
                <a:moveTo>
                  <a:pt x="0" y="0"/>
                </a:moveTo>
                <a:lnTo>
                  <a:pt x="16230600" y="0"/>
                </a:lnTo>
                <a:lnTo>
                  <a:pt x="16230600" y="6476230"/>
                </a:lnTo>
                <a:lnTo>
                  <a:pt x="0" y="6476230"/>
                </a:lnTo>
                <a:lnTo>
                  <a:pt x="0" y="0"/>
                </a:lnTo>
                <a:close/>
              </a:path>
            </a:pathLst>
          </a:custGeom>
          <a:blipFill>
            <a:blip r:embed="rId2"/>
            <a:stretch>
              <a:fillRect l="0" t="0" r="0" b="-12151"/>
            </a:stretch>
          </a:blipFill>
        </p:spPr>
      </p:sp>
      <p:sp>
        <p:nvSpPr>
          <p:cNvPr name="Freeform 7" id="7"/>
          <p:cNvSpPr/>
          <p:nvPr/>
        </p:nvSpPr>
        <p:spPr>
          <a:xfrm flipH="false" flipV="false" rot="0">
            <a:off x="3434689" y="4404386"/>
            <a:ext cx="1395768" cy="436495"/>
          </a:xfrm>
          <a:custGeom>
            <a:avLst/>
            <a:gdLst/>
            <a:ahLst/>
            <a:cxnLst/>
            <a:rect r="r" b="b" t="t" l="l"/>
            <a:pathLst>
              <a:path h="436495" w="1395768">
                <a:moveTo>
                  <a:pt x="0" y="0"/>
                </a:moveTo>
                <a:lnTo>
                  <a:pt x="1395767" y="0"/>
                </a:lnTo>
                <a:lnTo>
                  <a:pt x="1395767" y="436494"/>
                </a:lnTo>
                <a:lnTo>
                  <a:pt x="0" y="4364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6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60965"/>
            <a:ext cx="8349100" cy="1489665"/>
            <a:chOff x="0" y="0"/>
            <a:chExt cx="2198940" cy="392340"/>
          </a:xfrm>
        </p:grpSpPr>
        <p:sp>
          <p:nvSpPr>
            <p:cNvPr name="Freeform 3" id="3"/>
            <p:cNvSpPr/>
            <p:nvPr/>
          </p:nvSpPr>
          <p:spPr>
            <a:xfrm flipH="false" flipV="false" rot="0">
              <a:off x="0" y="0"/>
              <a:ext cx="2198940" cy="392340"/>
            </a:xfrm>
            <a:custGeom>
              <a:avLst/>
              <a:gdLst/>
              <a:ahLst/>
              <a:cxnLst/>
              <a:rect r="r" b="b" t="t" l="l"/>
              <a:pathLst>
                <a:path h="392340" w="2198940">
                  <a:moveTo>
                    <a:pt x="0" y="0"/>
                  </a:moveTo>
                  <a:lnTo>
                    <a:pt x="2198940" y="0"/>
                  </a:lnTo>
                  <a:lnTo>
                    <a:pt x="2198940" y="392340"/>
                  </a:lnTo>
                  <a:lnTo>
                    <a:pt x="0" y="392340"/>
                  </a:lnTo>
                  <a:close/>
                </a:path>
              </a:pathLst>
            </a:custGeom>
            <a:solidFill>
              <a:srgbClr val="7ED957"/>
            </a:solidFill>
          </p:spPr>
        </p:sp>
        <p:sp>
          <p:nvSpPr>
            <p:cNvPr name="TextBox 4" id="4"/>
            <p:cNvSpPr txBox="true"/>
            <p:nvPr/>
          </p:nvSpPr>
          <p:spPr>
            <a:xfrm>
              <a:off x="0" y="-47625"/>
              <a:ext cx="2198940" cy="43996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07506" y="2464493"/>
            <a:ext cx="1043864" cy="2225291"/>
          </a:xfrm>
          <a:custGeom>
            <a:avLst/>
            <a:gdLst/>
            <a:ahLst/>
            <a:cxnLst/>
            <a:rect r="r" b="b" t="t" l="l"/>
            <a:pathLst>
              <a:path h="2225291" w="1043864">
                <a:moveTo>
                  <a:pt x="0" y="0"/>
                </a:moveTo>
                <a:lnTo>
                  <a:pt x="1043863" y="0"/>
                </a:lnTo>
                <a:lnTo>
                  <a:pt x="1043863" y="2225291"/>
                </a:lnTo>
                <a:lnTo>
                  <a:pt x="0" y="22252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3058400" y="2768271"/>
            <a:ext cx="6871850" cy="1732035"/>
          </a:xfrm>
          <a:prstGeom prst="rect">
            <a:avLst/>
          </a:prstGeom>
        </p:spPr>
        <p:txBody>
          <a:bodyPr anchor="t" rtlCol="false" tIns="0" lIns="0" bIns="0" rIns="0">
            <a:spAutoFit/>
          </a:bodyPr>
          <a:lstStyle/>
          <a:p>
            <a:pPr algn="l">
              <a:lnSpc>
                <a:spcPts val="6732"/>
              </a:lnSpc>
            </a:pPr>
            <a:r>
              <a:rPr lang="en-US" sz="6600">
                <a:solidFill>
                  <a:srgbClr val="7ED957"/>
                </a:solidFill>
                <a:latin typeface="Clear Sans"/>
                <a:ea typeface="Clear Sans"/>
                <a:cs typeface="Clear Sans"/>
                <a:sym typeface="Clear Sans"/>
              </a:rPr>
              <a:t> OUTILS MONGODB ET CLI</a:t>
            </a:r>
          </a:p>
        </p:txBody>
      </p:sp>
      <p:sp>
        <p:nvSpPr>
          <p:cNvPr name="TextBox 7" id="7"/>
          <p:cNvSpPr txBox="true"/>
          <p:nvPr/>
        </p:nvSpPr>
        <p:spPr>
          <a:xfrm rot="0">
            <a:off x="9930250" y="7789644"/>
            <a:ext cx="2367942" cy="297681"/>
          </a:xfrm>
          <a:prstGeom prst="rect">
            <a:avLst/>
          </a:prstGeom>
        </p:spPr>
        <p:txBody>
          <a:bodyPr anchor="t" rtlCol="false" tIns="0" lIns="0" bIns="0" rIns="0">
            <a:spAutoFit/>
          </a:bodyPr>
          <a:lstStyle/>
          <a:p>
            <a:pPr algn="ctr">
              <a:lnSpc>
                <a:spcPts val="2251"/>
              </a:lnSpc>
            </a:pPr>
            <a:r>
              <a:rPr lang="en-US" sz="2207">
                <a:solidFill>
                  <a:srgbClr val="FFFFFF"/>
                </a:solidFill>
                <a:latin typeface="Clear Sans"/>
                <a:ea typeface="Clear Sans"/>
                <a:cs typeface="Clear Sans"/>
                <a:sym typeface="Clear Sans"/>
              </a:rPr>
              <a:t>LEARN MORE</a:t>
            </a:r>
          </a:p>
        </p:txBody>
      </p:sp>
      <p:sp>
        <p:nvSpPr>
          <p:cNvPr name="TextBox 8" id="8"/>
          <p:cNvSpPr txBox="true"/>
          <p:nvPr/>
        </p:nvSpPr>
        <p:spPr>
          <a:xfrm rot="0">
            <a:off x="2030190" y="5668214"/>
            <a:ext cx="14695220" cy="1047749"/>
          </a:xfrm>
          <a:prstGeom prst="rect">
            <a:avLst/>
          </a:prstGeom>
        </p:spPr>
        <p:txBody>
          <a:bodyPr anchor="t" rtlCol="false" tIns="0" lIns="0" bIns="0" rIns="0">
            <a:spAutoFit/>
          </a:bodyPr>
          <a:lstStyle/>
          <a:p>
            <a:pPr algn="l">
              <a:lnSpc>
                <a:spcPts val="4200"/>
              </a:lnSpc>
            </a:pPr>
            <a:r>
              <a:rPr lang="en-US" sz="3000">
                <a:solidFill>
                  <a:srgbClr val="000000"/>
                </a:solidFill>
                <a:latin typeface="Canva Sans"/>
                <a:ea typeface="Canva Sans"/>
                <a:cs typeface="Canva Sans"/>
                <a:sym typeface="Canva Sans"/>
              </a:rPr>
              <a:t> MongoDB offre plusieurs outils pour interagir avec ses bases de données, que ce soit via l’interface en ligne de commande (CLI) ou des interfaces graphiques.</a:t>
            </a:r>
          </a:p>
        </p:txBody>
      </p:sp>
    </p:spTree>
  </p:cSld>
  <p:clrMapOvr>
    <a:masterClrMapping/>
  </p:clrMapOvr>
</p:sld>
</file>

<file path=ppt/slides/slide6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206063" y="2230671"/>
            <a:ext cx="16490181" cy="5787559"/>
          </a:xfrm>
          <a:prstGeom prst="rect">
            <a:avLst/>
          </a:prstGeom>
        </p:spPr>
        <p:txBody>
          <a:bodyPr anchor="t" rtlCol="false" tIns="0" lIns="0" bIns="0" rIns="0">
            <a:spAutoFit/>
          </a:bodyPr>
          <a:lstStyle/>
          <a:p>
            <a:pPr algn="l">
              <a:lnSpc>
                <a:spcPts val="3279"/>
              </a:lnSpc>
            </a:pPr>
          </a:p>
          <a:p>
            <a:pPr algn="l">
              <a:lnSpc>
                <a:spcPts val="3421"/>
              </a:lnSpc>
            </a:pPr>
            <a:r>
              <a:rPr lang="en-US" sz="2444" b="true">
                <a:solidFill>
                  <a:srgbClr val="7ED957"/>
                </a:solidFill>
                <a:latin typeface="Clear Sans Bold"/>
                <a:ea typeface="Clear Sans Bold"/>
                <a:cs typeface="Clear Sans Bold"/>
                <a:sym typeface="Clear Sans Bold"/>
              </a:rPr>
              <a:t>Mongo Shell </a:t>
            </a:r>
          </a:p>
          <a:p>
            <a:pPr algn="l">
              <a:lnSpc>
                <a:spcPts val="3421"/>
              </a:lnSpc>
            </a:pPr>
          </a:p>
          <a:p>
            <a:pPr algn="l">
              <a:lnSpc>
                <a:spcPts val="3279"/>
              </a:lnSpc>
            </a:pPr>
            <a:r>
              <a:rPr lang="en-US" sz="2342">
                <a:solidFill>
                  <a:srgbClr val="000000"/>
                </a:solidFill>
                <a:latin typeface="Clear Sans"/>
                <a:ea typeface="Clear Sans"/>
                <a:cs typeface="Clear Sans"/>
                <a:sym typeface="Clear Sans"/>
              </a:rPr>
              <a:t>     </a:t>
            </a:r>
            <a:r>
              <a:rPr lang="en-US" sz="2342">
                <a:solidFill>
                  <a:srgbClr val="000000"/>
                </a:solidFill>
                <a:latin typeface="Clear Sans"/>
                <a:ea typeface="Clear Sans"/>
                <a:cs typeface="Clear Sans"/>
                <a:sym typeface="Clear Sans"/>
              </a:rPr>
              <a:t>Interface en ligne de commande (CLI) pour interagir avec MongoDB</a:t>
            </a:r>
          </a:p>
          <a:p>
            <a:pPr algn="l">
              <a:lnSpc>
                <a:spcPts val="3279"/>
              </a:lnSpc>
            </a:pPr>
            <a:r>
              <a:rPr lang="en-US" sz="2342">
                <a:solidFill>
                  <a:srgbClr val="000000"/>
                </a:solidFill>
                <a:latin typeface="Clear Sans"/>
                <a:ea typeface="Clear Sans"/>
                <a:cs typeface="Clear Sans"/>
                <a:sym typeface="Clear Sans"/>
              </a:rPr>
              <a:t>    Permet d'exécuter des requêtes, gérer les bases de données, et administrer le serveur</a:t>
            </a:r>
          </a:p>
          <a:p>
            <a:pPr algn="l">
              <a:lnSpc>
                <a:spcPts val="3279"/>
              </a:lnSpc>
            </a:pPr>
            <a:r>
              <a:rPr lang="en-US" sz="2342">
                <a:solidFill>
                  <a:srgbClr val="000000"/>
                </a:solidFill>
                <a:latin typeface="Clear Sans"/>
                <a:ea typeface="Clear Sans"/>
                <a:cs typeface="Clear Sans"/>
                <a:sym typeface="Clear Sans"/>
              </a:rPr>
              <a:t>    Commande de base : mongo (ancienne version) ou mongosh (nouvelle version.</a:t>
            </a:r>
          </a:p>
          <a:p>
            <a:pPr algn="l">
              <a:lnSpc>
                <a:spcPts val="3279"/>
              </a:lnSpc>
            </a:pPr>
            <a:r>
              <a:rPr lang="en-US" sz="2342">
                <a:solidFill>
                  <a:srgbClr val="000000"/>
                </a:solidFill>
                <a:latin typeface="Clear Sans"/>
                <a:ea typeface="Clear Sans"/>
                <a:cs typeface="Clear Sans"/>
                <a:sym typeface="Clear Sans"/>
              </a:rPr>
              <a:t>.</a:t>
            </a:r>
          </a:p>
          <a:p>
            <a:pPr algn="l">
              <a:lnSpc>
                <a:spcPts val="3421"/>
              </a:lnSpc>
            </a:pPr>
            <a:r>
              <a:rPr lang="en-US" sz="2444" b="true">
                <a:solidFill>
                  <a:srgbClr val="7ED957"/>
                </a:solidFill>
                <a:latin typeface="Clear Sans Bold"/>
                <a:ea typeface="Clear Sans Bold"/>
                <a:cs typeface="Clear Sans Bold"/>
                <a:sym typeface="Clear Sans Bold"/>
              </a:rPr>
              <a:t>MongoDB Compass</a:t>
            </a:r>
          </a:p>
          <a:p>
            <a:pPr algn="l">
              <a:lnSpc>
                <a:spcPts val="3279"/>
              </a:lnSpc>
            </a:pPr>
            <a:r>
              <a:rPr lang="en-US" sz="2342">
                <a:solidFill>
                  <a:srgbClr val="000000"/>
                </a:solidFill>
                <a:latin typeface="Clear Sans"/>
                <a:ea typeface="Clear Sans"/>
                <a:cs typeface="Clear Sans"/>
                <a:sym typeface="Clear Sans"/>
              </a:rPr>
              <a:t>      •Interface graphique (GUI) pour explorer et manipuler les données.</a:t>
            </a:r>
          </a:p>
          <a:p>
            <a:pPr algn="l">
              <a:lnSpc>
                <a:spcPts val="3279"/>
              </a:lnSpc>
            </a:pPr>
            <a:r>
              <a:rPr lang="en-US" sz="2342">
                <a:solidFill>
                  <a:srgbClr val="000000"/>
                </a:solidFill>
                <a:latin typeface="Clear Sans"/>
                <a:ea typeface="Clear Sans"/>
                <a:cs typeface="Clear Sans"/>
                <a:sym typeface="Clear Sans"/>
              </a:rPr>
              <a:t>•</a:t>
            </a:r>
            <a:r>
              <a:rPr lang="en-US" sz="2342" b="true">
                <a:solidFill>
                  <a:srgbClr val="6CAC48"/>
                </a:solidFill>
                <a:latin typeface="Clear Sans Bold"/>
                <a:ea typeface="Clear Sans Bold"/>
                <a:cs typeface="Clear Sans Bold"/>
                <a:sym typeface="Clear Sans Bold"/>
              </a:rPr>
              <a:t>Fonctionnalités clés :</a:t>
            </a:r>
          </a:p>
          <a:p>
            <a:pPr algn="l">
              <a:lnSpc>
                <a:spcPts val="3279"/>
              </a:lnSpc>
            </a:pPr>
            <a:r>
              <a:rPr lang="en-US" sz="2342">
                <a:solidFill>
                  <a:srgbClr val="000000"/>
                </a:solidFill>
                <a:latin typeface="Clear Sans"/>
                <a:ea typeface="Clear Sans"/>
                <a:cs typeface="Clear Sans"/>
                <a:sym typeface="Clear Sans"/>
              </a:rPr>
              <a:t>•Visualisation des données et des schémas.</a:t>
            </a:r>
          </a:p>
          <a:p>
            <a:pPr algn="l">
              <a:lnSpc>
                <a:spcPts val="3279"/>
              </a:lnSpc>
            </a:pPr>
            <a:r>
              <a:rPr lang="en-US" sz="2342">
                <a:solidFill>
                  <a:srgbClr val="000000"/>
                </a:solidFill>
                <a:latin typeface="Clear Sans"/>
                <a:ea typeface="Clear Sans"/>
                <a:cs typeface="Clear Sans"/>
                <a:sym typeface="Clear Sans"/>
              </a:rPr>
              <a:t>•Construction de requêtes via une interface intuitive.</a:t>
            </a:r>
          </a:p>
          <a:p>
            <a:pPr algn="l">
              <a:lnSpc>
                <a:spcPts val="3279"/>
              </a:lnSpc>
            </a:pPr>
            <a:r>
              <a:rPr lang="en-US" sz="2342">
                <a:solidFill>
                  <a:srgbClr val="000000"/>
                </a:solidFill>
                <a:latin typeface="Clear Sans"/>
                <a:ea typeface="Clear Sans"/>
                <a:cs typeface="Clear Sans"/>
                <a:sym typeface="Clear Sans"/>
              </a:rPr>
              <a:t>•Analyse des index et des performances.</a:t>
            </a:r>
          </a:p>
          <a:p>
            <a:pPr algn="l" marL="0" indent="0" lvl="0">
              <a:lnSpc>
                <a:spcPts val="3421"/>
              </a:lnSpc>
              <a:spcBef>
                <a:spcPct val="0"/>
              </a:spcBef>
            </a:pPr>
          </a:p>
        </p:txBody>
      </p:sp>
      <p:sp>
        <p:nvSpPr>
          <p:cNvPr name="TextBox 6" id="6"/>
          <p:cNvSpPr txBox="true"/>
          <p:nvPr/>
        </p:nvSpPr>
        <p:spPr>
          <a:xfrm rot="0">
            <a:off x="756268" y="1114425"/>
            <a:ext cx="13868400" cy="598180"/>
          </a:xfrm>
          <a:prstGeom prst="rect">
            <a:avLst/>
          </a:prstGeom>
        </p:spPr>
        <p:txBody>
          <a:bodyPr anchor="t" rtlCol="false" tIns="0" lIns="0" bIns="0" rIns="0">
            <a:spAutoFit/>
          </a:bodyPr>
          <a:lstStyle/>
          <a:p>
            <a:pPr algn="l">
              <a:lnSpc>
                <a:spcPts val="4590"/>
              </a:lnSpc>
            </a:pPr>
            <a:r>
              <a:rPr lang="en-US" sz="4500">
                <a:solidFill>
                  <a:srgbClr val="7ED957"/>
                </a:solidFill>
                <a:latin typeface="Clear Sans"/>
                <a:ea typeface="Clear Sans"/>
                <a:cs typeface="Clear Sans"/>
                <a:sym typeface="Clear Sans"/>
              </a:rPr>
              <a:t>LES OUTILS POUR INTERAGIR AVEC MONGODB</a:t>
            </a:r>
          </a:p>
        </p:txBody>
      </p:sp>
    </p:spTree>
  </p:cSld>
  <p:clrMapOvr>
    <a:masterClrMapping/>
  </p:clrMapOvr>
</p:sld>
</file>

<file path=ppt/slides/slide6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5413" y="2044337"/>
            <a:ext cx="1424113" cy="6792416"/>
            <a:chOff x="0" y="0"/>
            <a:chExt cx="375075" cy="1788949"/>
          </a:xfrm>
        </p:grpSpPr>
        <p:sp>
          <p:nvSpPr>
            <p:cNvPr name="Freeform 3" id="3"/>
            <p:cNvSpPr/>
            <p:nvPr/>
          </p:nvSpPr>
          <p:spPr>
            <a:xfrm flipH="false" flipV="false" rot="0">
              <a:off x="0" y="0"/>
              <a:ext cx="375075" cy="1788949"/>
            </a:xfrm>
            <a:custGeom>
              <a:avLst/>
              <a:gdLst/>
              <a:ahLst/>
              <a:cxnLst/>
              <a:rect r="r" b="b" t="t" l="l"/>
              <a:pathLst>
                <a:path h="1788949" w="375075">
                  <a:moveTo>
                    <a:pt x="0" y="0"/>
                  </a:moveTo>
                  <a:lnTo>
                    <a:pt x="375075" y="0"/>
                  </a:lnTo>
                  <a:lnTo>
                    <a:pt x="375075" y="1788949"/>
                  </a:lnTo>
                  <a:lnTo>
                    <a:pt x="0" y="1788949"/>
                  </a:lnTo>
                  <a:close/>
                </a:path>
              </a:pathLst>
            </a:custGeom>
            <a:solidFill>
              <a:srgbClr val="7ED957"/>
            </a:solidFill>
          </p:spPr>
        </p:sp>
        <p:sp>
          <p:nvSpPr>
            <p:cNvPr name="TextBox 4" id="4"/>
            <p:cNvSpPr txBox="true"/>
            <p:nvPr/>
          </p:nvSpPr>
          <p:spPr>
            <a:xfrm>
              <a:off x="0" y="-47625"/>
              <a:ext cx="375075" cy="183657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157691" y="2006237"/>
            <a:ext cx="16199951" cy="8225959"/>
          </a:xfrm>
          <a:prstGeom prst="rect">
            <a:avLst/>
          </a:prstGeom>
        </p:spPr>
        <p:txBody>
          <a:bodyPr anchor="t" rtlCol="false" tIns="0" lIns="0" bIns="0" rIns="0">
            <a:spAutoFit/>
          </a:bodyPr>
          <a:lstStyle/>
          <a:p>
            <a:pPr algn="l">
              <a:lnSpc>
                <a:spcPts val="3279"/>
              </a:lnSpc>
            </a:pPr>
          </a:p>
          <a:p>
            <a:pPr algn="l">
              <a:lnSpc>
                <a:spcPts val="3421"/>
              </a:lnSpc>
            </a:pPr>
            <a:r>
              <a:rPr lang="en-US" sz="2444" b="true">
                <a:solidFill>
                  <a:srgbClr val="7ED957"/>
                </a:solidFill>
                <a:latin typeface="Clear Sans Bold"/>
                <a:ea typeface="Clear Sans Bold"/>
                <a:cs typeface="Clear Sans Bold"/>
                <a:sym typeface="Clear Sans Bold"/>
              </a:rPr>
              <a:t>Mongosh</a:t>
            </a:r>
          </a:p>
          <a:p>
            <a:pPr algn="l">
              <a:lnSpc>
                <a:spcPts val="3421"/>
              </a:lnSpc>
            </a:pPr>
          </a:p>
          <a:p>
            <a:pPr algn="l">
              <a:lnSpc>
                <a:spcPts val="3279"/>
              </a:lnSpc>
            </a:pPr>
            <a:r>
              <a:rPr lang="en-US" sz="2342">
                <a:solidFill>
                  <a:srgbClr val="000000"/>
                </a:solidFill>
                <a:latin typeface="Clear Sans"/>
                <a:ea typeface="Clear Sans"/>
                <a:cs typeface="Clear Sans"/>
                <a:sym typeface="Clear Sans"/>
              </a:rPr>
              <a:t>Successeur du Mongo Shell avec des fonctionnalités améliorées.</a:t>
            </a:r>
          </a:p>
          <a:p>
            <a:pPr algn="l">
              <a:lnSpc>
                <a:spcPts val="3279"/>
              </a:lnSpc>
            </a:pPr>
          </a:p>
          <a:p>
            <a:pPr algn="l">
              <a:lnSpc>
                <a:spcPts val="3279"/>
              </a:lnSpc>
            </a:pPr>
            <a:r>
              <a:rPr lang="en-US" sz="2342" b="true">
                <a:solidFill>
                  <a:srgbClr val="6CAC48"/>
                </a:solidFill>
                <a:latin typeface="Clear Sans Bold"/>
                <a:ea typeface="Clear Sans Bold"/>
                <a:cs typeface="Clear Sans Bold"/>
                <a:sym typeface="Clear Sans Bold"/>
              </a:rPr>
              <a:t>•Fonctionnalités :</a:t>
            </a:r>
          </a:p>
          <a:p>
            <a:pPr algn="l">
              <a:lnSpc>
                <a:spcPts val="3279"/>
              </a:lnSpc>
            </a:pPr>
            <a:r>
              <a:rPr lang="en-US" sz="2342">
                <a:solidFill>
                  <a:srgbClr val="000000"/>
                </a:solidFill>
                <a:latin typeface="Clear Sans"/>
                <a:ea typeface="Clear Sans"/>
                <a:cs typeface="Clear Sans"/>
                <a:sym typeface="Clear Sans"/>
              </a:rPr>
              <a:t>•Coloration syntaxique.</a:t>
            </a:r>
          </a:p>
          <a:p>
            <a:pPr algn="l">
              <a:lnSpc>
                <a:spcPts val="3279"/>
              </a:lnSpc>
            </a:pPr>
            <a:r>
              <a:rPr lang="en-US" sz="2342">
                <a:solidFill>
                  <a:srgbClr val="000000"/>
                </a:solidFill>
                <a:latin typeface="Clear Sans"/>
                <a:ea typeface="Clear Sans"/>
                <a:cs typeface="Clear Sans"/>
                <a:sym typeface="Clear Sans"/>
              </a:rPr>
              <a:t>•Autocomplétion des commandes.</a:t>
            </a:r>
          </a:p>
          <a:p>
            <a:pPr algn="l">
              <a:lnSpc>
                <a:spcPts val="3279"/>
              </a:lnSpc>
            </a:pPr>
            <a:r>
              <a:rPr lang="en-US" sz="2342">
                <a:solidFill>
                  <a:srgbClr val="000000"/>
                </a:solidFill>
                <a:latin typeface="Clear Sans"/>
                <a:ea typeface="Clear Sans"/>
                <a:cs typeface="Clear Sans"/>
                <a:sym typeface="Clear Sans"/>
              </a:rPr>
              <a:t>•Meilleure intégration avec les versions modernes de MongoDB.</a:t>
            </a:r>
          </a:p>
          <a:p>
            <a:pPr algn="l">
              <a:lnSpc>
                <a:spcPts val="3279"/>
              </a:lnSpc>
            </a:pPr>
            <a:r>
              <a:rPr lang="en-US" sz="2342">
                <a:solidFill>
                  <a:srgbClr val="000000"/>
                </a:solidFill>
                <a:latin typeface="Clear Sans"/>
                <a:ea typeface="Clear Sans"/>
                <a:cs typeface="Clear Sans"/>
                <a:sym typeface="Clear Sans"/>
              </a:rPr>
              <a:t>•Commande de base : mongosh</a:t>
            </a:r>
          </a:p>
          <a:p>
            <a:pPr algn="l">
              <a:lnSpc>
                <a:spcPts val="3279"/>
              </a:lnSpc>
            </a:pPr>
            <a:r>
              <a:rPr lang="en-US" sz="2342">
                <a:solidFill>
                  <a:srgbClr val="000000"/>
                </a:solidFill>
                <a:latin typeface="Clear Sans"/>
                <a:ea typeface="Clear Sans"/>
                <a:cs typeface="Clear Sans"/>
                <a:sym typeface="Clear Sans"/>
              </a:rPr>
              <a:t>.</a:t>
            </a:r>
          </a:p>
          <a:p>
            <a:pPr algn="l">
              <a:lnSpc>
                <a:spcPts val="3279"/>
              </a:lnSpc>
            </a:pPr>
            <a:r>
              <a:rPr lang="en-US" sz="2342" b="true">
                <a:solidFill>
                  <a:srgbClr val="7ED957"/>
                </a:solidFill>
                <a:latin typeface="Clear Sans Bold"/>
                <a:ea typeface="Clear Sans Bold"/>
                <a:cs typeface="Clear Sans Bold"/>
                <a:sym typeface="Clear Sans Bold"/>
              </a:rPr>
              <a:t>Bibliothèques MongoDB</a:t>
            </a:r>
            <a:r>
              <a:rPr lang="en-US" sz="2342">
                <a:solidFill>
                  <a:srgbClr val="000000"/>
                </a:solidFill>
                <a:latin typeface="Clear Sans"/>
                <a:ea typeface="Clear Sans"/>
                <a:cs typeface="Clear Sans"/>
                <a:sym typeface="Clear Sans"/>
              </a:rPr>
              <a:t>     </a:t>
            </a:r>
          </a:p>
          <a:p>
            <a:pPr algn="l">
              <a:lnSpc>
                <a:spcPts val="3279"/>
              </a:lnSpc>
            </a:pPr>
          </a:p>
          <a:p>
            <a:pPr algn="l">
              <a:lnSpc>
                <a:spcPts val="3279"/>
              </a:lnSpc>
            </a:pPr>
            <a:r>
              <a:rPr lang="en-US" sz="2342">
                <a:solidFill>
                  <a:srgbClr val="000000"/>
                </a:solidFill>
                <a:latin typeface="Clear Sans"/>
                <a:ea typeface="Clear Sans"/>
                <a:cs typeface="Clear Sans"/>
                <a:sym typeface="Clear Sans"/>
              </a:rPr>
              <a:t> Pilotes permettant aux développeurs d’interagir avec MongoDB dans différents langages.</a:t>
            </a:r>
          </a:p>
          <a:p>
            <a:pPr algn="l">
              <a:lnSpc>
                <a:spcPts val="3279"/>
              </a:lnSpc>
            </a:pPr>
            <a:r>
              <a:rPr lang="en-US" sz="2342">
                <a:solidFill>
                  <a:srgbClr val="000000"/>
                </a:solidFill>
                <a:latin typeface="Clear Sans"/>
                <a:ea typeface="Clear Sans"/>
                <a:cs typeface="Clear Sans"/>
                <a:sym typeface="Clear Sans"/>
              </a:rPr>
              <a:t> </a:t>
            </a:r>
            <a:r>
              <a:rPr lang="en-US" sz="2342" b="true">
                <a:solidFill>
                  <a:srgbClr val="6CAC48"/>
                </a:solidFill>
                <a:latin typeface="Clear Sans Bold"/>
                <a:ea typeface="Clear Sans Bold"/>
                <a:cs typeface="Clear Sans Bold"/>
                <a:sym typeface="Clear Sans Bold"/>
              </a:rPr>
              <a:t>Exemples de langages supportés :</a:t>
            </a:r>
          </a:p>
          <a:p>
            <a:pPr algn="l">
              <a:lnSpc>
                <a:spcPts val="3279"/>
              </a:lnSpc>
            </a:pPr>
            <a:r>
              <a:rPr lang="en-US" sz="2342">
                <a:solidFill>
                  <a:srgbClr val="000000"/>
                </a:solidFill>
                <a:latin typeface="Clear Sans"/>
                <a:ea typeface="Clear Sans"/>
                <a:cs typeface="Clear Sans"/>
                <a:sym typeface="Clear Sans"/>
              </a:rPr>
              <a:t>•Python : pymongo</a:t>
            </a:r>
          </a:p>
          <a:p>
            <a:pPr algn="l">
              <a:lnSpc>
                <a:spcPts val="3279"/>
              </a:lnSpc>
            </a:pPr>
            <a:r>
              <a:rPr lang="en-US" sz="2342">
                <a:solidFill>
                  <a:srgbClr val="000000"/>
                </a:solidFill>
                <a:latin typeface="Clear Sans"/>
                <a:ea typeface="Clear Sans"/>
                <a:cs typeface="Clear Sans"/>
                <a:sym typeface="Clear Sans"/>
              </a:rPr>
              <a:t>•Node.js : mongodb (npm)</a:t>
            </a:r>
          </a:p>
          <a:p>
            <a:pPr algn="l">
              <a:lnSpc>
                <a:spcPts val="3279"/>
              </a:lnSpc>
            </a:pPr>
            <a:r>
              <a:rPr lang="en-US" sz="2342">
                <a:solidFill>
                  <a:srgbClr val="000000"/>
                </a:solidFill>
                <a:latin typeface="Clear Sans"/>
                <a:ea typeface="Clear Sans"/>
                <a:cs typeface="Clear Sans"/>
                <a:sym typeface="Clear Sans"/>
              </a:rPr>
              <a:t>•Java : MongoDB Java Driver</a:t>
            </a:r>
          </a:p>
          <a:p>
            <a:pPr algn="l">
              <a:lnSpc>
                <a:spcPts val="3279"/>
              </a:lnSpc>
            </a:pPr>
            <a:r>
              <a:rPr lang="en-US" sz="2342">
                <a:solidFill>
                  <a:srgbClr val="000000"/>
                </a:solidFill>
                <a:latin typeface="Clear Sans"/>
                <a:ea typeface="Clear Sans"/>
                <a:cs typeface="Clear Sans"/>
                <a:sym typeface="Clear Sans"/>
              </a:rPr>
              <a:t>.</a:t>
            </a:r>
          </a:p>
          <a:p>
            <a:pPr algn="l" marL="0" indent="0" lvl="0">
              <a:lnSpc>
                <a:spcPts val="3421"/>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38" t="0" r="-638" b="0"/>
            </a:stretch>
          </a:blipFill>
        </p:spPr>
      </p:sp>
    </p:spTree>
  </p:cSld>
  <p:clrMapOvr>
    <a:masterClrMapping/>
  </p:clrMapOvr>
</p:sld>
</file>

<file path=ppt/slides/slide7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60965"/>
            <a:ext cx="8349100" cy="1489665"/>
            <a:chOff x="0" y="0"/>
            <a:chExt cx="2198940" cy="392340"/>
          </a:xfrm>
        </p:grpSpPr>
        <p:sp>
          <p:nvSpPr>
            <p:cNvPr name="Freeform 3" id="3"/>
            <p:cNvSpPr/>
            <p:nvPr/>
          </p:nvSpPr>
          <p:spPr>
            <a:xfrm flipH="false" flipV="false" rot="0">
              <a:off x="0" y="0"/>
              <a:ext cx="2198940" cy="392340"/>
            </a:xfrm>
            <a:custGeom>
              <a:avLst/>
              <a:gdLst/>
              <a:ahLst/>
              <a:cxnLst/>
              <a:rect r="r" b="b" t="t" l="l"/>
              <a:pathLst>
                <a:path h="392340" w="2198940">
                  <a:moveTo>
                    <a:pt x="0" y="0"/>
                  </a:moveTo>
                  <a:lnTo>
                    <a:pt x="2198940" y="0"/>
                  </a:lnTo>
                  <a:lnTo>
                    <a:pt x="2198940" y="392340"/>
                  </a:lnTo>
                  <a:lnTo>
                    <a:pt x="0" y="392340"/>
                  </a:lnTo>
                  <a:close/>
                </a:path>
              </a:pathLst>
            </a:custGeom>
            <a:solidFill>
              <a:srgbClr val="7ED957"/>
            </a:solidFill>
          </p:spPr>
        </p:sp>
        <p:sp>
          <p:nvSpPr>
            <p:cNvPr name="TextBox 4" id="4"/>
            <p:cNvSpPr txBox="true"/>
            <p:nvPr/>
          </p:nvSpPr>
          <p:spPr>
            <a:xfrm>
              <a:off x="0" y="-47625"/>
              <a:ext cx="2198940" cy="43996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07506" y="2464493"/>
            <a:ext cx="1043864" cy="2225291"/>
          </a:xfrm>
          <a:custGeom>
            <a:avLst/>
            <a:gdLst/>
            <a:ahLst/>
            <a:cxnLst/>
            <a:rect r="r" b="b" t="t" l="l"/>
            <a:pathLst>
              <a:path h="2225291" w="1043864">
                <a:moveTo>
                  <a:pt x="0" y="0"/>
                </a:moveTo>
                <a:lnTo>
                  <a:pt x="1043863" y="0"/>
                </a:lnTo>
                <a:lnTo>
                  <a:pt x="1043863" y="2225291"/>
                </a:lnTo>
                <a:lnTo>
                  <a:pt x="0" y="22252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3309907" y="4232038"/>
            <a:ext cx="8570327" cy="2579760"/>
          </a:xfrm>
          <a:prstGeom prst="rect">
            <a:avLst/>
          </a:prstGeom>
        </p:spPr>
        <p:txBody>
          <a:bodyPr anchor="t" rtlCol="false" tIns="0" lIns="0" bIns="0" rIns="0">
            <a:spAutoFit/>
          </a:bodyPr>
          <a:lstStyle/>
          <a:p>
            <a:pPr algn="l">
              <a:lnSpc>
                <a:spcPts val="6732"/>
              </a:lnSpc>
            </a:pPr>
            <a:r>
              <a:rPr lang="en-US" sz="6600">
                <a:solidFill>
                  <a:srgbClr val="7ED957"/>
                </a:solidFill>
                <a:latin typeface="Clear Sans"/>
                <a:ea typeface="Clear Sans"/>
                <a:cs typeface="Clear Sans"/>
                <a:sym typeface="Clear Sans"/>
              </a:rPr>
              <a:t>NTERACTION AVEC MONGODB À L’AIDE D’UN DRIVER</a:t>
            </a:r>
          </a:p>
        </p:txBody>
      </p:sp>
      <p:sp>
        <p:nvSpPr>
          <p:cNvPr name="TextBox 7" id="7"/>
          <p:cNvSpPr txBox="true"/>
          <p:nvPr/>
        </p:nvSpPr>
        <p:spPr>
          <a:xfrm rot="0">
            <a:off x="9930250" y="7789644"/>
            <a:ext cx="2367942" cy="297681"/>
          </a:xfrm>
          <a:prstGeom prst="rect">
            <a:avLst/>
          </a:prstGeom>
        </p:spPr>
        <p:txBody>
          <a:bodyPr anchor="t" rtlCol="false" tIns="0" lIns="0" bIns="0" rIns="0">
            <a:spAutoFit/>
          </a:bodyPr>
          <a:lstStyle/>
          <a:p>
            <a:pPr algn="ctr">
              <a:lnSpc>
                <a:spcPts val="2251"/>
              </a:lnSpc>
            </a:pPr>
            <a:r>
              <a:rPr lang="en-US" sz="2207">
                <a:solidFill>
                  <a:srgbClr val="FFFFFF"/>
                </a:solidFill>
                <a:latin typeface="Clear Sans"/>
                <a:ea typeface="Clear Sans"/>
                <a:cs typeface="Clear Sans"/>
                <a:sym typeface="Clear Sans"/>
              </a:rPr>
              <a:t>LEARN MORE</a:t>
            </a:r>
          </a:p>
        </p:txBody>
      </p:sp>
    </p:spTree>
  </p:cSld>
  <p:clrMapOvr>
    <a:masterClrMapping/>
  </p:clrMapOvr>
</p:sld>
</file>

<file path=ppt/slides/slide7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20847"/>
            <a:ext cx="14725650" cy="1489665"/>
            <a:chOff x="0" y="0"/>
            <a:chExt cx="3878360" cy="392340"/>
          </a:xfrm>
        </p:grpSpPr>
        <p:sp>
          <p:nvSpPr>
            <p:cNvPr name="Freeform 3" id="3"/>
            <p:cNvSpPr/>
            <p:nvPr/>
          </p:nvSpPr>
          <p:spPr>
            <a:xfrm flipH="false" flipV="false" rot="0">
              <a:off x="0" y="0"/>
              <a:ext cx="3878361" cy="392340"/>
            </a:xfrm>
            <a:custGeom>
              <a:avLst/>
              <a:gdLst/>
              <a:ahLst/>
              <a:cxnLst/>
              <a:rect r="r" b="b" t="t" l="l"/>
              <a:pathLst>
                <a:path h="392340" w="3878361">
                  <a:moveTo>
                    <a:pt x="0" y="0"/>
                  </a:moveTo>
                  <a:lnTo>
                    <a:pt x="3878361" y="0"/>
                  </a:lnTo>
                  <a:lnTo>
                    <a:pt x="3878361" y="392340"/>
                  </a:lnTo>
                  <a:lnTo>
                    <a:pt x="0" y="392340"/>
                  </a:lnTo>
                  <a:close/>
                </a:path>
              </a:pathLst>
            </a:custGeom>
            <a:solidFill>
              <a:srgbClr val="7ED957"/>
            </a:solidFill>
          </p:spPr>
        </p:sp>
        <p:sp>
          <p:nvSpPr>
            <p:cNvPr name="TextBox 4" id="4"/>
            <p:cNvSpPr txBox="true"/>
            <p:nvPr/>
          </p:nvSpPr>
          <p:spPr>
            <a:xfrm>
              <a:off x="0" y="-47625"/>
              <a:ext cx="3878360" cy="43996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298839" y="3866573"/>
            <a:ext cx="3149710" cy="2964432"/>
          </a:xfrm>
          <a:custGeom>
            <a:avLst/>
            <a:gdLst/>
            <a:ahLst/>
            <a:cxnLst/>
            <a:rect r="r" b="b" t="t" l="l"/>
            <a:pathLst>
              <a:path h="2964432" w="3149710">
                <a:moveTo>
                  <a:pt x="0" y="0"/>
                </a:moveTo>
                <a:lnTo>
                  <a:pt x="3149709" y="0"/>
                </a:lnTo>
                <a:lnTo>
                  <a:pt x="3149709" y="2964433"/>
                </a:lnTo>
                <a:lnTo>
                  <a:pt x="0" y="2964433"/>
                </a:lnTo>
                <a:lnTo>
                  <a:pt x="0" y="0"/>
                </a:lnTo>
                <a:close/>
              </a:path>
            </a:pathLst>
          </a:custGeom>
          <a:blipFill>
            <a:blip r:embed="rId2"/>
            <a:stretch>
              <a:fillRect l="0" t="0" r="0" b="0"/>
            </a:stretch>
          </a:blipFill>
        </p:spPr>
      </p:sp>
      <p:sp>
        <p:nvSpPr>
          <p:cNvPr name="Freeform 6" id="6"/>
          <p:cNvSpPr/>
          <p:nvPr/>
        </p:nvSpPr>
        <p:spPr>
          <a:xfrm flipH="false" flipV="false" rot="0">
            <a:off x="14775594" y="4248431"/>
            <a:ext cx="2200718" cy="2200718"/>
          </a:xfrm>
          <a:custGeom>
            <a:avLst/>
            <a:gdLst/>
            <a:ahLst/>
            <a:cxnLst/>
            <a:rect r="r" b="b" t="t" l="l"/>
            <a:pathLst>
              <a:path h="2200718" w="2200718">
                <a:moveTo>
                  <a:pt x="0" y="0"/>
                </a:moveTo>
                <a:lnTo>
                  <a:pt x="2200717" y="0"/>
                </a:lnTo>
                <a:lnTo>
                  <a:pt x="2200717" y="2200717"/>
                </a:lnTo>
                <a:lnTo>
                  <a:pt x="0" y="2200717"/>
                </a:lnTo>
                <a:lnTo>
                  <a:pt x="0" y="0"/>
                </a:lnTo>
                <a:close/>
              </a:path>
            </a:pathLst>
          </a:custGeom>
          <a:blipFill>
            <a:blip r:embed="rId3"/>
            <a:stretch>
              <a:fillRect l="0" t="0" r="0" b="0"/>
            </a:stretch>
          </a:blipFill>
        </p:spPr>
      </p:sp>
      <p:sp>
        <p:nvSpPr>
          <p:cNvPr name="TextBox 7" id="7"/>
          <p:cNvSpPr txBox="true"/>
          <p:nvPr/>
        </p:nvSpPr>
        <p:spPr>
          <a:xfrm rot="0">
            <a:off x="546005" y="2279309"/>
            <a:ext cx="7452143" cy="3069480"/>
          </a:xfrm>
          <a:prstGeom prst="rect">
            <a:avLst/>
          </a:prstGeom>
        </p:spPr>
        <p:txBody>
          <a:bodyPr anchor="t" rtlCol="false" tIns="0" lIns="0" bIns="0" rIns="0">
            <a:spAutoFit/>
          </a:bodyPr>
          <a:lstStyle/>
          <a:p>
            <a:pPr algn="l">
              <a:lnSpc>
                <a:spcPts val="4066"/>
              </a:lnSpc>
            </a:pPr>
            <a:r>
              <a:rPr lang="en-US" sz="2904" b="true">
                <a:solidFill>
                  <a:srgbClr val="000000"/>
                </a:solidFill>
                <a:latin typeface="Clear Sans Bold"/>
                <a:ea typeface="Clear Sans Bold"/>
                <a:cs typeface="Clear Sans Bold"/>
                <a:sym typeface="Clear Sans Bold"/>
              </a:rPr>
              <a:t>Dans de nombreux cas, une application web ,  mobile etc..   doit interagir avec une base de données MongoDB pour stocker, récupérer ou modifier des informations.</a:t>
            </a:r>
          </a:p>
          <a:p>
            <a:pPr algn="l" marL="0" indent="0" lvl="0">
              <a:lnSpc>
                <a:spcPts val="4066"/>
              </a:lnSpc>
              <a:spcBef>
                <a:spcPct val="0"/>
              </a:spcBef>
            </a:pPr>
            <a:r>
              <a:rPr lang="en-US" b="true" sz="2904">
                <a:solidFill>
                  <a:srgbClr val="000000"/>
                </a:solidFill>
                <a:latin typeface="Clear Sans Bold"/>
                <a:ea typeface="Clear Sans Bold"/>
                <a:cs typeface="Clear Sans Bold"/>
                <a:sym typeface="Clear Sans Bold"/>
              </a:rPr>
              <a:t>Cette interaction avec la base de données est facilitée par les drivers MongoDB,</a:t>
            </a:r>
          </a:p>
        </p:txBody>
      </p:sp>
      <p:sp>
        <p:nvSpPr>
          <p:cNvPr name="TextBox 8" id="8"/>
          <p:cNvSpPr txBox="true"/>
          <p:nvPr/>
        </p:nvSpPr>
        <p:spPr>
          <a:xfrm rot="0">
            <a:off x="302394" y="98379"/>
            <a:ext cx="12835181" cy="2123704"/>
          </a:xfrm>
          <a:prstGeom prst="rect">
            <a:avLst/>
          </a:prstGeom>
        </p:spPr>
        <p:txBody>
          <a:bodyPr anchor="t" rtlCol="false" tIns="0" lIns="0" bIns="0" rIns="0">
            <a:spAutoFit/>
          </a:bodyPr>
          <a:lstStyle/>
          <a:p>
            <a:pPr algn="l">
              <a:lnSpc>
                <a:spcPts val="5508"/>
              </a:lnSpc>
            </a:pPr>
            <a:r>
              <a:rPr lang="en-US" sz="5400">
                <a:solidFill>
                  <a:srgbClr val="FFFFFF"/>
                </a:solidFill>
                <a:latin typeface="Clear Sans"/>
                <a:ea typeface="Clear Sans"/>
                <a:cs typeface="Clear Sans"/>
                <a:sym typeface="Clear Sans"/>
              </a:rPr>
              <a:t>QUELS SONT MONGODB DRIVERS ET POURQUOI LES UTILISER ?</a:t>
            </a:r>
          </a:p>
          <a:p>
            <a:pPr algn="l">
              <a:lnSpc>
                <a:spcPts val="5508"/>
              </a:lnSpc>
            </a:pPr>
          </a:p>
        </p:txBody>
      </p:sp>
      <p:sp>
        <p:nvSpPr>
          <p:cNvPr name="AutoShape 9" id="9"/>
          <p:cNvSpPr/>
          <p:nvPr/>
        </p:nvSpPr>
        <p:spPr>
          <a:xfrm>
            <a:off x="12605013" y="4821966"/>
            <a:ext cx="1809865" cy="0"/>
          </a:xfrm>
          <a:prstGeom prst="line">
            <a:avLst/>
          </a:prstGeom>
          <a:ln cap="flat" w="114300">
            <a:solidFill>
              <a:srgbClr val="000000"/>
            </a:solidFill>
            <a:prstDash val="solid"/>
            <a:headEnd type="none" len="sm" w="sm"/>
            <a:tailEnd type="arrow" len="sm" w="med"/>
          </a:ln>
        </p:spPr>
      </p:sp>
      <p:sp>
        <p:nvSpPr>
          <p:cNvPr name="AutoShape 10" id="10"/>
          <p:cNvSpPr/>
          <p:nvPr/>
        </p:nvSpPr>
        <p:spPr>
          <a:xfrm flipH="true">
            <a:off x="12606050" y="5406968"/>
            <a:ext cx="1809578" cy="32238"/>
          </a:xfrm>
          <a:prstGeom prst="line">
            <a:avLst/>
          </a:prstGeom>
          <a:ln cap="flat" w="114300">
            <a:solidFill>
              <a:srgbClr val="000000"/>
            </a:solidFill>
            <a:prstDash val="solid"/>
            <a:headEnd type="none" len="sm" w="sm"/>
            <a:tailEnd type="arrow" len="sm" w="med"/>
          </a:ln>
        </p:spPr>
      </p:sp>
      <p:grpSp>
        <p:nvGrpSpPr>
          <p:cNvPr name="Group 11" id="11"/>
          <p:cNvGrpSpPr/>
          <p:nvPr/>
        </p:nvGrpSpPr>
        <p:grpSpPr>
          <a:xfrm rot="0">
            <a:off x="302394" y="5910848"/>
            <a:ext cx="8006184" cy="4376152"/>
            <a:chOff x="0" y="0"/>
            <a:chExt cx="1883571" cy="1029554"/>
          </a:xfrm>
        </p:grpSpPr>
        <p:sp>
          <p:nvSpPr>
            <p:cNvPr name="Freeform 12" id="12"/>
            <p:cNvSpPr/>
            <p:nvPr/>
          </p:nvSpPr>
          <p:spPr>
            <a:xfrm flipH="false" flipV="false" rot="0">
              <a:off x="0" y="0"/>
              <a:ext cx="1883571" cy="1029554"/>
            </a:xfrm>
            <a:custGeom>
              <a:avLst/>
              <a:gdLst/>
              <a:ahLst/>
              <a:cxnLst/>
              <a:rect r="r" b="b" t="t" l="l"/>
              <a:pathLst>
                <a:path h="1029554" w="1883571">
                  <a:moveTo>
                    <a:pt x="0" y="0"/>
                  </a:moveTo>
                  <a:lnTo>
                    <a:pt x="1883571" y="0"/>
                  </a:lnTo>
                  <a:lnTo>
                    <a:pt x="1883571" y="1029554"/>
                  </a:lnTo>
                  <a:lnTo>
                    <a:pt x="0" y="1029554"/>
                  </a:lnTo>
                  <a:close/>
                </a:path>
              </a:pathLst>
            </a:custGeom>
            <a:solidFill>
              <a:srgbClr val="000000"/>
            </a:solidFill>
          </p:spPr>
        </p:sp>
        <p:sp>
          <p:nvSpPr>
            <p:cNvPr name="TextBox 13" id="13"/>
            <p:cNvSpPr txBox="true"/>
            <p:nvPr/>
          </p:nvSpPr>
          <p:spPr>
            <a:xfrm>
              <a:off x="0" y="-47625"/>
              <a:ext cx="1883571" cy="1077179"/>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546005" y="6220826"/>
            <a:ext cx="7452143" cy="3037474"/>
          </a:xfrm>
          <a:prstGeom prst="rect">
            <a:avLst/>
          </a:prstGeom>
        </p:spPr>
        <p:txBody>
          <a:bodyPr anchor="t" rtlCol="false" tIns="0" lIns="0" bIns="0" rIns="0">
            <a:spAutoFit/>
          </a:bodyPr>
          <a:lstStyle/>
          <a:p>
            <a:pPr algn="l" marL="0" indent="0" lvl="0">
              <a:lnSpc>
                <a:spcPts val="4066"/>
              </a:lnSpc>
              <a:spcBef>
                <a:spcPct val="0"/>
              </a:spcBef>
            </a:pPr>
            <a:r>
              <a:rPr lang="en-US" sz="2904">
                <a:solidFill>
                  <a:srgbClr val="FFFFFF"/>
                </a:solidFill>
                <a:latin typeface="Clear Sans"/>
                <a:ea typeface="Clear Sans"/>
                <a:cs typeface="Clear Sans"/>
                <a:sym typeface="Clear Sans"/>
              </a:rPr>
              <a:t>Par exemple, dans une application de e-commerce, lorsqu'un utilisateur passe une commande, les détails de cette commande doivent être enregistrés dans la base de données, et l'utilisateur doit pouvoir consulter son historique d'achats.</a:t>
            </a:r>
          </a:p>
        </p:txBody>
      </p:sp>
    </p:spTree>
  </p:cSld>
  <p:clrMapOvr>
    <a:masterClrMapping/>
  </p:clrMapOvr>
</p:sld>
</file>

<file path=ppt/slides/slide7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068800" y="9258300"/>
            <a:ext cx="190500" cy="194435"/>
            <a:chOff x="0" y="0"/>
            <a:chExt cx="50173" cy="51209"/>
          </a:xfrm>
        </p:grpSpPr>
        <p:sp>
          <p:nvSpPr>
            <p:cNvPr name="Freeform 3" id="3"/>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4" id="4"/>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395413" y="0"/>
            <a:ext cx="1424113" cy="4734354"/>
            <a:chOff x="0" y="0"/>
            <a:chExt cx="375075" cy="1246908"/>
          </a:xfrm>
        </p:grpSpPr>
        <p:sp>
          <p:nvSpPr>
            <p:cNvPr name="Freeform 6" id="6"/>
            <p:cNvSpPr/>
            <p:nvPr/>
          </p:nvSpPr>
          <p:spPr>
            <a:xfrm flipH="false" flipV="false" rot="0">
              <a:off x="0" y="0"/>
              <a:ext cx="375075" cy="1246908"/>
            </a:xfrm>
            <a:custGeom>
              <a:avLst/>
              <a:gdLst/>
              <a:ahLst/>
              <a:cxnLst/>
              <a:rect r="r" b="b" t="t" l="l"/>
              <a:pathLst>
                <a:path h="1246908" w="375075">
                  <a:moveTo>
                    <a:pt x="0" y="0"/>
                  </a:moveTo>
                  <a:lnTo>
                    <a:pt x="375075" y="0"/>
                  </a:lnTo>
                  <a:lnTo>
                    <a:pt x="375075" y="1246908"/>
                  </a:lnTo>
                  <a:lnTo>
                    <a:pt x="0" y="1246908"/>
                  </a:lnTo>
                  <a:close/>
                </a:path>
              </a:pathLst>
            </a:custGeom>
            <a:solidFill>
              <a:srgbClr val="7ED957"/>
            </a:solidFill>
          </p:spPr>
        </p:sp>
        <p:sp>
          <p:nvSpPr>
            <p:cNvPr name="TextBox 7" id="7"/>
            <p:cNvSpPr txBox="true"/>
            <p:nvPr/>
          </p:nvSpPr>
          <p:spPr>
            <a:xfrm>
              <a:off x="0" y="-47625"/>
              <a:ext cx="375075" cy="1294533"/>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2165448" y="3467104"/>
            <a:ext cx="1477722" cy="1390797"/>
          </a:xfrm>
          <a:custGeom>
            <a:avLst/>
            <a:gdLst/>
            <a:ahLst/>
            <a:cxnLst/>
            <a:rect r="r" b="b" t="t" l="l"/>
            <a:pathLst>
              <a:path h="1390797" w="1477722">
                <a:moveTo>
                  <a:pt x="0" y="0"/>
                </a:moveTo>
                <a:lnTo>
                  <a:pt x="1477722" y="0"/>
                </a:lnTo>
                <a:lnTo>
                  <a:pt x="1477722" y="1390797"/>
                </a:lnTo>
                <a:lnTo>
                  <a:pt x="0" y="1390797"/>
                </a:lnTo>
                <a:lnTo>
                  <a:pt x="0" y="0"/>
                </a:lnTo>
                <a:close/>
              </a:path>
            </a:pathLst>
          </a:custGeom>
          <a:blipFill>
            <a:blip r:embed="rId2"/>
            <a:stretch>
              <a:fillRect l="0" t="0" r="0" b="0"/>
            </a:stretch>
          </a:blipFill>
        </p:spPr>
      </p:sp>
      <p:sp>
        <p:nvSpPr>
          <p:cNvPr name="Freeform 9" id="9"/>
          <p:cNvSpPr/>
          <p:nvPr/>
        </p:nvSpPr>
        <p:spPr>
          <a:xfrm flipH="false" flipV="false" rot="0">
            <a:off x="13421424" y="5513620"/>
            <a:ext cx="1532220" cy="1442090"/>
          </a:xfrm>
          <a:custGeom>
            <a:avLst/>
            <a:gdLst/>
            <a:ahLst/>
            <a:cxnLst/>
            <a:rect r="r" b="b" t="t" l="l"/>
            <a:pathLst>
              <a:path h="1442090" w="1532220">
                <a:moveTo>
                  <a:pt x="0" y="0"/>
                </a:moveTo>
                <a:lnTo>
                  <a:pt x="1532220" y="0"/>
                </a:lnTo>
                <a:lnTo>
                  <a:pt x="1532220" y="1442089"/>
                </a:lnTo>
                <a:lnTo>
                  <a:pt x="0" y="1442089"/>
                </a:lnTo>
                <a:lnTo>
                  <a:pt x="0" y="0"/>
                </a:lnTo>
                <a:close/>
              </a:path>
            </a:pathLst>
          </a:custGeom>
          <a:blipFill>
            <a:blip r:embed="rId3"/>
            <a:stretch>
              <a:fillRect l="0" t="0" r="0" b="0"/>
            </a:stretch>
          </a:blipFill>
        </p:spPr>
      </p:sp>
      <p:sp>
        <p:nvSpPr>
          <p:cNvPr name="Freeform 10" id="10"/>
          <p:cNvSpPr/>
          <p:nvPr/>
        </p:nvSpPr>
        <p:spPr>
          <a:xfrm flipH="false" flipV="false" rot="0">
            <a:off x="14487019" y="3602169"/>
            <a:ext cx="1511268" cy="1422369"/>
          </a:xfrm>
          <a:custGeom>
            <a:avLst/>
            <a:gdLst/>
            <a:ahLst/>
            <a:cxnLst/>
            <a:rect r="r" b="b" t="t" l="l"/>
            <a:pathLst>
              <a:path h="1422369" w="1511268">
                <a:moveTo>
                  <a:pt x="0" y="0"/>
                </a:moveTo>
                <a:lnTo>
                  <a:pt x="1511268" y="0"/>
                </a:lnTo>
                <a:lnTo>
                  <a:pt x="1511268" y="1422370"/>
                </a:lnTo>
                <a:lnTo>
                  <a:pt x="0" y="1422370"/>
                </a:lnTo>
                <a:lnTo>
                  <a:pt x="0" y="0"/>
                </a:lnTo>
                <a:close/>
              </a:path>
            </a:pathLst>
          </a:custGeom>
          <a:blipFill>
            <a:blip r:embed="rId4"/>
            <a:stretch>
              <a:fillRect l="0" t="0" r="0" b="0"/>
            </a:stretch>
          </a:blipFill>
        </p:spPr>
      </p:sp>
      <p:grpSp>
        <p:nvGrpSpPr>
          <p:cNvPr name="Group 11" id="11"/>
          <p:cNvGrpSpPr/>
          <p:nvPr/>
        </p:nvGrpSpPr>
        <p:grpSpPr>
          <a:xfrm rot="0">
            <a:off x="-395413" y="4638091"/>
            <a:ext cx="11836960" cy="3944847"/>
            <a:chOff x="0" y="0"/>
            <a:chExt cx="3117553" cy="1038972"/>
          </a:xfrm>
        </p:grpSpPr>
        <p:sp>
          <p:nvSpPr>
            <p:cNvPr name="Freeform 12" id="12"/>
            <p:cNvSpPr/>
            <p:nvPr/>
          </p:nvSpPr>
          <p:spPr>
            <a:xfrm flipH="false" flipV="false" rot="0">
              <a:off x="0" y="0"/>
              <a:ext cx="3117553" cy="1038972"/>
            </a:xfrm>
            <a:custGeom>
              <a:avLst/>
              <a:gdLst/>
              <a:ahLst/>
              <a:cxnLst/>
              <a:rect r="r" b="b" t="t" l="l"/>
              <a:pathLst>
                <a:path h="1038972" w="3117553">
                  <a:moveTo>
                    <a:pt x="0" y="0"/>
                  </a:moveTo>
                  <a:lnTo>
                    <a:pt x="3117553" y="0"/>
                  </a:lnTo>
                  <a:lnTo>
                    <a:pt x="3117553" y="1038972"/>
                  </a:lnTo>
                  <a:lnTo>
                    <a:pt x="0" y="1038972"/>
                  </a:lnTo>
                  <a:close/>
                </a:path>
              </a:pathLst>
            </a:custGeom>
            <a:solidFill>
              <a:srgbClr val="7ED957"/>
            </a:solidFill>
          </p:spPr>
        </p:sp>
        <p:sp>
          <p:nvSpPr>
            <p:cNvPr name="TextBox 13" id="13"/>
            <p:cNvSpPr txBox="true"/>
            <p:nvPr/>
          </p:nvSpPr>
          <p:spPr>
            <a:xfrm>
              <a:off x="0" y="-47625"/>
              <a:ext cx="3117553" cy="1086597"/>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5850392" y="5193614"/>
            <a:ext cx="1453032" cy="1367559"/>
          </a:xfrm>
          <a:custGeom>
            <a:avLst/>
            <a:gdLst/>
            <a:ahLst/>
            <a:cxnLst/>
            <a:rect r="r" b="b" t="t" l="l"/>
            <a:pathLst>
              <a:path h="1367559" w="1453032">
                <a:moveTo>
                  <a:pt x="0" y="0"/>
                </a:moveTo>
                <a:lnTo>
                  <a:pt x="1453031" y="0"/>
                </a:lnTo>
                <a:lnTo>
                  <a:pt x="1453031" y="1367559"/>
                </a:lnTo>
                <a:lnTo>
                  <a:pt x="0" y="1367559"/>
                </a:lnTo>
                <a:lnTo>
                  <a:pt x="0" y="0"/>
                </a:lnTo>
                <a:close/>
              </a:path>
            </a:pathLst>
          </a:custGeom>
          <a:blipFill>
            <a:blip r:embed="rId5"/>
            <a:stretch>
              <a:fillRect l="0" t="0" r="0" b="0"/>
            </a:stretch>
          </a:blipFill>
        </p:spPr>
      </p:sp>
      <p:sp>
        <p:nvSpPr>
          <p:cNvPr name="Freeform 15" id="15"/>
          <p:cNvSpPr/>
          <p:nvPr/>
        </p:nvSpPr>
        <p:spPr>
          <a:xfrm flipH="false" flipV="false" rot="0">
            <a:off x="16207632" y="2852559"/>
            <a:ext cx="2080368" cy="1558268"/>
          </a:xfrm>
          <a:custGeom>
            <a:avLst/>
            <a:gdLst/>
            <a:ahLst/>
            <a:cxnLst/>
            <a:rect r="r" b="b" t="t" l="l"/>
            <a:pathLst>
              <a:path h="1558268" w="2080368">
                <a:moveTo>
                  <a:pt x="0" y="0"/>
                </a:moveTo>
                <a:lnTo>
                  <a:pt x="2080368" y="0"/>
                </a:lnTo>
                <a:lnTo>
                  <a:pt x="2080368" y="1558267"/>
                </a:lnTo>
                <a:lnTo>
                  <a:pt x="0" y="1558267"/>
                </a:lnTo>
                <a:lnTo>
                  <a:pt x="0" y="0"/>
                </a:lnTo>
                <a:close/>
              </a:path>
            </a:pathLst>
          </a:custGeom>
          <a:blipFill>
            <a:blip r:embed="rId6"/>
            <a:stretch>
              <a:fillRect l="0" t="0" r="0" b="0"/>
            </a:stretch>
          </a:blipFill>
        </p:spPr>
      </p:sp>
      <p:sp>
        <p:nvSpPr>
          <p:cNvPr name="TextBox 16" id="16"/>
          <p:cNvSpPr txBox="true"/>
          <p:nvPr/>
        </p:nvSpPr>
        <p:spPr>
          <a:xfrm rot="0">
            <a:off x="1260308" y="1598390"/>
            <a:ext cx="9616853" cy="3172164"/>
          </a:xfrm>
          <a:prstGeom prst="rect">
            <a:avLst/>
          </a:prstGeom>
        </p:spPr>
        <p:txBody>
          <a:bodyPr anchor="t" rtlCol="false" tIns="0" lIns="0" bIns="0" rIns="0">
            <a:spAutoFit/>
          </a:bodyPr>
          <a:lstStyle/>
          <a:p>
            <a:pPr algn="l">
              <a:lnSpc>
                <a:spcPts val="3656"/>
              </a:lnSpc>
            </a:pPr>
            <a:r>
              <a:rPr lang="en-US" sz="2611" b="true">
                <a:solidFill>
                  <a:srgbClr val="000000"/>
                </a:solidFill>
                <a:latin typeface="Clear Sans Bold"/>
                <a:ea typeface="Clear Sans Bold"/>
                <a:cs typeface="Clear Sans Bold"/>
                <a:sym typeface="Clear Sans Bold"/>
              </a:rPr>
              <a:t>Les drivers MongoDB sont des bibliothèques qui  permettent aux applications de communiquer avec une base de données MongoDB qu’elle soit locale, distante ou hébergée sur le cloud )directement à travers un langage de programmation comme Python, Java, JavaScript, Scala, C#, et bien d’autres.</a:t>
            </a:r>
          </a:p>
          <a:p>
            <a:pPr algn="l">
              <a:lnSpc>
                <a:spcPts val="3656"/>
              </a:lnSpc>
            </a:pPr>
          </a:p>
          <a:p>
            <a:pPr algn="l" marL="0" indent="0" lvl="0">
              <a:lnSpc>
                <a:spcPts val="3656"/>
              </a:lnSpc>
              <a:spcBef>
                <a:spcPct val="0"/>
              </a:spcBef>
            </a:pPr>
          </a:p>
        </p:txBody>
      </p:sp>
      <p:sp>
        <p:nvSpPr>
          <p:cNvPr name="TextBox 17" id="17"/>
          <p:cNvSpPr txBox="true"/>
          <p:nvPr/>
        </p:nvSpPr>
        <p:spPr>
          <a:xfrm rot="0">
            <a:off x="1756253" y="4918714"/>
            <a:ext cx="8624963" cy="2836546"/>
          </a:xfrm>
          <a:prstGeom prst="rect">
            <a:avLst/>
          </a:prstGeom>
        </p:spPr>
        <p:txBody>
          <a:bodyPr anchor="t" rtlCol="false" tIns="0" lIns="0" bIns="0" rIns="0">
            <a:spAutoFit/>
          </a:bodyPr>
          <a:lstStyle/>
          <a:p>
            <a:pPr algn="l" marL="0" indent="0" lvl="0">
              <a:lnSpc>
                <a:spcPts val="3779"/>
              </a:lnSpc>
              <a:spcBef>
                <a:spcPct val="0"/>
              </a:spcBef>
            </a:pPr>
            <a:r>
              <a:rPr lang="en-US" b="true" sz="2699">
                <a:solidFill>
                  <a:srgbClr val="000000"/>
                </a:solidFill>
                <a:latin typeface="Clear Sans Bold"/>
                <a:ea typeface="Clear Sans Bold"/>
                <a:cs typeface="Clear Sans Bold"/>
                <a:sym typeface="Clear Sans Bold"/>
              </a:rPr>
              <a:t>Les drivers jouent un rôle clé en automatisant l’exécution des requêtes et en permettant aux développeurs de manipuler les données de manière intuitive, sans avoir à exécuter manuellement des commandes MongoDB dans une interface en ligne de commande.</a:t>
            </a:r>
          </a:p>
        </p:txBody>
      </p:sp>
    </p:spTree>
  </p:cSld>
  <p:clrMapOvr>
    <a:masterClrMapping/>
  </p:clrMapOvr>
</p:sld>
</file>

<file path=ppt/slides/slide7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068800" y="9258300"/>
            <a:ext cx="190500" cy="194435"/>
            <a:chOff x="0" y="0"/>
            <a:chExt cx="50173" cy="51209"/>
          </a:xfrm>
        </p:grpSpPr>
        <p:sp>
          <p:nvSpPr>
            <p:cNvPr name="Freeform 3" id="3"/>
            <p:cNvSpPr/>
            <p:nvPr/>
          </p:nvSpPr>
          <p:spPr>
            <a:xfrm flipH="false" flipV="false" rot="0">
              <a:off x="0" y="0"/>
              <a:ext cx="50173" cy="51209"/>
            </a:xfrm>
            <a:custGeom>
              <a:avLst/>
              <a:gdLst/>
              <a:ahLst/>
              <a:cxnLst/>
              <a:rect r="r" b="b" t="t" l="l"/>
              <a:pathLst>
                <a:path h="51209" w="50173">
                  <a:moveTo>
                    <a:pt x="0" y="0"/>
                  </a:moveTo>
                  <a:lnTo>
                    <a:pt x="50173" y="0"/>
                  </a:lnTo>
                  <a:lnTo>
                    <a:pt x="50173" y="51209"/>
                  </a:lnTo>
                  <a:lnTo>
                    <a:pt x="0" y="51209"/>
                  </a:lnTo>
                  <a:close/>
                </a:path>
              </a:pathLst>
            </a:custGeom>
            <a:solidFill>
              <a:srgbClr val="7ED957"/>
            </a:solidFill>
          </p:spPr>
        </p:sp>
        <p:sp>
          <p:nvSpPr>
            <p:cNvPr name="TextBox 4" id="4"/>
            <p:cNvSpPr txBox="true"/>
            <p:nvPr/>
          </p:nvSpPr>
          <p:spPr>
            <a:xfrm>
              <a:off x="0" y="-38100"/>
              <a:ext cx="50173" cy="89309"/>
            </a:xfrm>
            <a:prstGeom prst="rect">
              <a:avLst/>
            </a:prstGeom>
          </p:spPr>
          <p:txBody>
            <a:bodyPr anchor="ctr" rtlCol="false" tIns="50800" lIns="50800" bIns="50800" rIns="50800"/>
            <a:lstStyle/>
            <a:p>
              <a:pPr algn="ctr">
                <a:lnSpc>
                  <a:spcPts val="3640"/>
                </a:lnSpc>
              </a:pPr>
            </a:p>
          </p:txBody>
        </p:sp>
      </p:grpSp>
      <p:sp>
        <p:nvSpPr>
          <p:cNvPr name="TextBox 5" id="5"/>
          <p:cNvSpPr txBox="true"/>
          <p:nvPr/>
        </p:nvSpPr>
        <p:spPr>
          <a:xfrm rot="0">
            <a:off x="1641749" y="876722"/>
            <a:ext cx="11877312" cy="884310"/>
          </a:xfrm>
          <a:prstGeom prst="rect">
            <a:avLst/>
          </a:prstGeom>
        </p:spPr>
        <p:txBody>
          <a:bodyPr anchor="t" rtlCol="false" tIns="0" lIns="0" bIns="0" rIns="0">
            <a:spAutoFit/>
          </a:bodyPr>
          <a:lstStyle/>
          <a:p>
            <a:pPr algn="l">
              <a:lnSpc>
                <a:spcPts val="6732"/>
              </a:lnSpc>
            </a:pPr>
            <a:r>
              <a:rPr lang="en-US" sz="6600">
                <a:solidFill>
                  <a:srgbClr val="7ED957"/>
                </a:solidFill>
                <a:latin typeface="Clear Sans"/>
                <a:ea typeface="Clear Sans"/>
                <a:cs typeface="Clear Sans"/>
                <a:sym typeface="Clear Sans"/>
              </a:rPr>
              <a:t>LES PRINCIPALES FONCTIONS</a:t>
            </a:r>
          </a:p>
        </p:txBody>
      </p:sp>
      <p:grpSp>
        <p:nvGrpSpPr>
          <p:cNvPr name="Group 6" id="6"/>
          <p:cNvGrpSpPr/>
          <p:nvPr/>
        </p:nvGrpSpPr>
        <p:grpSpPr>
          <a:xfrm rot="0">
            <a:off x="3374404" y="3766302"/>
            <a:ext cx="5176199" cy="3865922"/>
            <a:chOff x="0" y="0"/>
            <a:chExt cx="1217776" cy="909514"/>
          </a:xfrm>
        </p:grpSpPr>
        <p:sp>
          <p:nvSpPr>
            <p:cNvPr name="Freeform 7" id="7"/>
            <p:cNvSpPr/>
            <p:nvPr/>
          </p:nvSpPr>
          <p:spPr>
            <a:xfrm flipH="false" flipV="false" rot="0">
              <a:off x="0" y="0"/>
              <a:ext cx="1217776" cy="909514"/>
            </a:xfrm>
            <a:custGeom>
              <a:avLst/>
              <a:gdLst/>
              <a:ahLst/>
              <a:cxnLst/>
              <a:rect r="r" b="b" t="t" l="l"/>
              <a:pathLst>
                <a:path h="909514" w="1217776">
                  <a:moveTo>
                    <a:pt x="0" y="0"/>
                  </a:moveTo>
                  <a:lnTo>
                    <a:pt x="1217776" y="0"/>
                  </a:lnTo>
                  <a:lnTo>
                    <a:pt x="1217776" y="909514"/>
                  </a:lnTo>
                  <a:lnTo>
                    <a:pt x="0" y="909514"/>
                  </a:lnTo>
                  <a:close/>
                </a:path>
              </a:pathLst>
            </a:custGeom>
            <a:solidFill>
              <a:srgbClr val="7ED957"/>
            </a:solidFill>
          </p:spPr>
        </p:sp>
        <p:sp>
          <p:nvSpPr>
            <p:cNvPr name="TextBox 8" id="8"/>
            <p:cNvSpPr txBox="true"/>
            <p:nvPr/>
          </p:nvSpPr>
          <p:spPr>
            <a:xfrm>
              <a:off x="0" y="-47625"/>
              <a:ext cx="1217776" cy="95713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3683633" y="5305425"/>
            <a:ext cx="3761478" cy="1273735"/>
          </a:xfrm>
          <a:prstGeom prst="rect">
            <a:avLst/>
          </a:prstGeom>
        </p:spPr>
        <p:txBody>
          <a:bodyPr anchor="t" rtlCol="false" tIns="0" lIns="0" bIns="0" rIns="0">
            <a:spAutoFit/>
          </a:bodyPr>
          <a:lstStyle/>
          <a:p>
            <a:pPr algn="l" marL="0" indent="0" lvl="0">
              <a:lnSpc>
                <a:spcPts val="5171"/>
              </a:lnSpc>
              <a:spcBef>
                <a:spcPct val="0"/>
              </a:spcBef>
            </a:pPr>
            <a:r>
              <a:rPr lang="en-US" b="true" sz="3694">
                <a:solidFill>
                  <a:srgbClr val="000000"/>
                </a:solidFill>
                <a:latin typeface="Clear Sans Bold"/>
                <a:ea typeface="Clear Sans Bold"/>
                <a:cs typeface="Clear Sans Bold"/>
                <a:sym typeface="Clear Sans Bold"/>
              </a:rPr>
              <a:t>Connexion à la base de données</a:t>
            </a:r>
          </a:p>
        </p:txBody>
      </p:sp>
      <p:sp>
        <p:nvSpPr>
          <p:cNvPr name="TextBox 10" id="10"/>
          <p:cNvSpPr txBox="true"/>
          <p:nvPr/>
        </p:nvSpPr>
        <p:spPr>
          <a:xfrm rot="0">
            <a:off x="3887648" y="4582289"/>
            <a:ext cx="1286435" cy="561211"/>
          </a:xfrm>
          <a:prstGeom prst="rect">
            <a:avLst/>
          </a:prstGeom>
        </p:spPr>
        <p:txBody>
          <a:bodyPr anchor="t" rtlCol="false" tIns="0" lIns="0" bIns="0" rIns="0">
            <a:spAutoFit/>
          </a:bodyPr>
          <a:lstStyle/>
          <a:p>
            <a:pPr algn="l">
              <a:lnSpc>
                <a:spcPts val="4226"/>
              </a:lnSpc>
            </a:pPr>
            <a:r>
              <a:rPr lang="en-US" sz="4144">
                <a:solidFill>
                  <a:srgbClr val="FFFFFF"/>
                </a:solidFill>
                <a:latin typeface="Clear Sans"/>
                <a:ea typeface="Clear Sans"/>
                <a:cs typeface="Clear Sans"/>
                <a:sym typeface="Clear Sans"/>
              </a:rPr>
              <a:t>01.</a:t>
            </a:r>
          </a:p>
        </p:txBody>
      </p:sp>
      <p:grpSp>
        <p:nvGrpSpPr>
          <p:cNvPr name="Group 11" id="11"/>
          <p:cNvGrpSpPr/>
          <p:nvPr/>
        </p:nvGrpSpPr>
        <p:grpSpPr>
          <a:xfrm rot="0">
            <a:off x="-587619" y="0"/>
            <a:ext cx="1616319" cy="3371179"/>
            <a:chOff x="0" y="0"/>
            <a:chExt cx="425697" cy="887883"/>
          </a:xfrm>
        </p:grpSpPr>
        <p:sp>
          <p:nvSpPr>
            <p:cNvPr name="Freeform 12" id="12"/>
            <p:cNvSpPr/>
            <p:nvPr/>
          </p:nvSpPr>
          <p:spPr>
            <a:xfrm flipH="false" flipV="false" rot="0">
              <a:off x="0" y="0"/>
              <a:ext cx="425697" cy="887883"/>
            </a:xfrm>
            <a:custGeom>
              <a:avLst/>
              <a:gdLst/>
              <a:ahLst/>
              <a:cxnLst/>
              <a:rect r="r" b="b" t="t" l="l"/>
              <a:pathLst>
                <a:path h="887883" w="425697">
                  <a:moveTo>
                    <a:pt x="0" y="0"/>
                  </a:moveTo>
                  <a:lnTo>
                    <a:pt x="425697" y="0"/>
                  </a:lnTo>
                  <a:lnTo>
                    <a:pt x="425697" y="887883"/>
                  </a:lnTo>
                  <a:lnTo>
                    <a:pt x="0" y="887883"/>
                  </a:lnTo>
                  <a:close/>
                </a:path>
              </a:pathLst>
            </a:custGeom>
            <a:solidFill>
              <a:srgbClr val="7ED957"/>
            </a:solidFill>
          </p:spPr>
        </p:sp>
        <p:sp>
          <p:nvSpPr>
            <p:cNvPr name="TextBox 13" id="13"/>
            <p:cNvSpPr txBox="true"/>
            <p:nvPr/>
          </p:nvSpPr>
          <p:spPr>
            <a:xfrm>
              <a:off x="0" y="-47625"/>
              <a:ext cx="425697" cy="935508"/>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8550603" y="3766302"/>
            <a:ext cx="5176199" cy="3865922"/>
            <a:chOff x="0" y="0"/>
            <a:chExt cx="1217776" cy="909514"/>
          </a:xfrm>
        </p:grpSpPr>
        <p:sp>
          <p:nvSpPr>
            <p:cNvPr name="Freeform 15" id="15"/>
            <p:cNvSpPr/>
            <p:nvPr/>
          </p:nvSpPr>
          <p:spPr>
            <a:xfrm flipH="false" flipV="false" rot="0">
              <a:off x="0" y="0"/>
              <a:ext cx="1217776" cy="909514"/>
            </a:xfrm>
            <a:custGeom>
              <a:avLst/>
              <a:gdLst/>
              <a:ahLst/>
              <a:cxnLst/>
              <a:rect r="r" b="b" t="t" l="l"/>
              <a:pathLst>
                <a:path h="909514" w="1217776">
                  <a:moveTo>
                    <a:pt x="0" y="0"/>
                  </a:moveTo>
                  <a:lnTo>
                    <a:pt x="1217776" y="0"/>
                  </a:lnTo>
                  <a:lnTo>
                    <a:pt x="1217776" y="909514"/>
                  </a:lnTo>
                  <a:lnTo>
                    <a:pt x="0" y="909514"/>
                  </a:lnTo>
                  <a:close/>
                </a:path>
              </a:pathLst>
            </a:custGeom>
            <a:solidFill>
              <a:srgbClr val="000000"/>
            </a:solidFill>
          </p:spPr>
        </p:sp>
        <p:sp>
          <p:nvSpPr>
            <p:cNvPr name="TextBox 16" id="16"/>
            <p:cNvSpPr txBox="true"/>
            <p:nvPr/>
          </p:nvSpPr>
          <p:spPr>
            <a:xfrm>
              <a:off x="0" y="-47625"/>
              <a:ext cx="1217776" cy="957139"/>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8865142" y="5305425"/>
            <a:ext cx="4861659" cy="1924181"/>
          </a:xfrm>
          <a:prstGeom prst="rect">
            <a:avLst/>
          </a:prstGeom>
        </p:spPr>
        <p:txBody>
          <a:bodyPr anchor="t" rtlCol="false" tIns="0" lIns="0" bIns="0" rIns="0">
            <a:spAutoFit/>
          </a:bodyPr>
          <a:lstStyle/>
          <a:p>
            <a:pPr algn="l" marL="0" indent="0" lvl="0">
              <a:lnSpc>
                <a:spcPts val="5172"/>
              </a:lnSpc>
              <a:spcBef>
                <a:spcPct val="0"/>
              </a:spcBef>
            </a:pPr>
            <a:r>
              <a:rPr lang="en-US" b="true" sz="3694">
                <a:solidFill>
                  <a:srgbClr val="FFFFFF"/>
                </a:solidFill>
                <a:latin typeface="Clear Sans Bold"/>
                <a:ea typeface="Clear Sans Bold"/>
                <a:cs typeface="Clear Sans Bold"/>
                <a:sym typeface="Clear Sans Bold"/>
              </a:rPr>
              <a:t>Exécution de requêtes CRUD (Create, Read, Update, Delete)</a:t>
            </a:r>
          </a:p>
        </p:txBody>
      </p:sp>
      <p:sp>
        <p:nvSpPr>
          <p:cNvPr name="TextBox 18" id="18"/>
          <p:cNvSpPr txBox="true"/>
          <p:nvPr/>
        </p:nvSpPr>
        <p:spPr>
          <a:xfrm rot="0">
            <a:off x="8865142" y="4582289"/>
            <a:ext cx="1058378" cy="561211"/>
          </a:xfrm>
          <a:prstGeom prst="rect">
            <a:avLst/>
          </a:prstGeom>
        </p:spPr>
        <p:txBody>
          <a:bodyPr anchor="t" rtlCol="false" tIns="0" lIns="0" bIns="0" rIns="0">
            <a:spAutoFit/>
          </a:bodyPr>
          <a:lstStyle/>
          <a:p>
            <a:pPr algn="l">
              <a:lnSpc>
                <a:spcPts val="4226"/>
              </a:lnSpc>
            </a:pPr>
            <a:r>
              <a:rPr lang="en-US" sz="4144">
                <a:solidFill>
                  <a:srgbClr val="7ED957"/>
                </a:solidFill>
                <a:latin typeface="Clear Sans"/>
                <a:ea typeface="Clear Sans"/>
                <a:cs typeface="Clear Sans"/>
                <a:sym typeface="Clear Sans"/>
              </a:rPr>
              <a:t>02.</a:t>
            </a:r>
          </a:p>
        </p:txBody>
      </p:sp>
    </p:spTree>
  </p:cSld>
  <p:clrMapOvr>
    <a:masterClrMapping/>
  </p:clrMapOvr>
</p:sld>
</file>

<file path=ppt/slides/slide7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270797" y="554108"/>
            <a:ext cx="12997653" cy="1732035"/>
          </a:xfrm>
          <a:prstGeom prst="rect">
            <a:avLst/>
          </a:prstGeom>
        </p:spPr>
        <p:txBody>
          <a:bodyPr anchor="t" rtlCol="false" tIns="0" lIns="0" bIns="0" rIns="0">
            <a:spAutoFit/>
          </a:bodyPr>
          <a:lstStyle/>
          <a:p>
            <a:pPr algn="l">
              <a:lnSpc>
                <a:spcPts val="6732"/>
              </a:lnSpc>
            </a:pPr>
            <a:r>
              <a:rPr lang="en-US" sz="6600">
                <a:solidFill>
                  <a:srgbClr val="7ED957"/>
                </a:solidFill>
                <a:latin typeface="Clear Sans"/>
                <a:ea typeface="Clear Sans"/>
                <a:cs typeface="Clear Sans"/>
                <a:sym typeface="Clear Sans"/>
              </a:rPr>
              <a:t>CONNEXION À LA BASE DE DONNÉES</a:t>
            </a:r>
          </a:p>
        </p:txBody>
      </p:sp>
      <p:grpSp>
        <p:nvGrpSpPr>
          <p:cNvPr name="Group 3" id="3"/>
          <p:cNvGrpSpPr/>
          <p:nvPr/>
        </p:nvGrpSpPr>
        <p:grpSpPr>
          <a:xfrm rot="0">
            <a:off x="-320375" y="-4959075"/>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578274" y="3354795"/>
            <a:ext cx="6620202" cy="3312796"/>
          </a:xfrm>
          <a:prstGeom prst="rect">
            <a:avLst/>
          </a:prstGeom>
        </p:spPr>
        <p:txBody>
          <a:bodyPr anchor="t" rtlCol="false" tIns="0" lIns="0" bIns="0" rIns="0">
            <a:spAutoFit/>
          </a:bodyPr>
          <a:lstStyle/>
          <a:p>
            <a:pPr algn="l" marL="0" indent="0" lvl="0">
              <a:lnSpc>
                <a:spcPts val="3779"/>
              </a:lnSpc>
              <a:spcBef>
                <a:spcPct val="0"/>
              </a:spcBef>
            </a:pPr>
            <a:r>
              <a:rPr lang="en-US" b="true" sz="2699">
                <a:solidFill>
                  <a:srgbClr val="000000"/>
                </a:solidFill>
                <a:latin typeface="Clear Sans Bold"/>
                <a:ea typeface="Clear Sans Bold"/>
                <a:cs typeface="Clear Sans Bold"/>
                <a:sym typeface="Clear Sans Bold"/>
              </a:rPr>
              <a:t>Pour interagir avec MongoDB en Python, nous utilisons la bibliothèque pymongo, qui est le driver officiel de MongoDB pour Python. Elle permet d’établir une connexion à une base de données MongoDB, qu’elle soit locale, distante ou hébergée sur le cloud</a:t>
            </a:r>
          </a:p>
        </p:txBody>
      </p:sp>
      <p:grpSp>
        <p:nvGrpSpPr>
          <p:cNvPr name="Group 7" id="7"/>
          <p:cNvGrpSpPr/>
          <p:nvPr/>
        </p:nvGrpSpPr>
        <p:grpSpPr>
          <a:xfrm rot="0">
            <a:off x="7549488" y="2286143"/>
            <a:ext cx="9070652" cy="8000857"/>
            <a:chOff x="0" y="0"/>
            <a:chExt cx="2388978" cy="2107221"/>
          </a:xfrm>
        </p:grpSpPr>
        <p:sp>
          <p:nvSpPr>
            <p:cNvPr name="Freeform 8" id="8"/>
            <p:cNvSpPr/>
            <p:nvPr/>
          </p:nvSpPr>
          <p:spPr>
            <a:xfrm flipH="false" flipV="false" rot="0">
              <a:off x="0" y="0"/>
              <a:ext cx="2388978" cy="2107222"/>
            </a:xfrm>
            <a:custGeom>
              <a:avLst/>
              <a:gdLst/>
              <a:ahLst/>
              <a:cxnLst/>
              <a:rect r="r" b="b" t="t" l="l"/>
              <a:pathLst>
                <a:path h="2107222" w="2388978">
                  <a:moveTo>
                    <a:pt x="0" y="0"/>
                  </a:moveTo>
                  <a:lnTo>
                    <a:pt x="2388978" y="0"/>
                  </a:lnTo>
                  <a:lnTo>
                    <a:pt x="2388978" y="2107222"/>
                  </a:lnTo>
                  <a:lnTo>
                    <a:pt x="0" y="2107222"/>
                  </a:lnTo>
                  <a:close/>
                </a:path>
              </a:pathLst>
            </a:custGeom>
            <a:solidFill>
              <a:srgbClr val="7ED957"/>
            </a:solidFill>
          </p:spPr>
        </p:sp>
        <p:sp>
          <p:nvSpPr>
            <p:cNvPr name="TextBox 9" id="9"/>
            <p:cNvSpPr txBox="true"/>
            <p:nvPr/>
          </p:nvSpPr>
          <p:spPr>
            <a:xfrm>
              <a:off x="0" y="-47625"/>
              <a:ext cx="2388978" cy="2154846"/>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7809026" y="3823969"/>
            <a:ext cx="9031250" cy="5929631"/>
          </a:xfrm>
          <a:prstGeom prst="rect">
            <a:avLst/>
          </a:prstGeom>
        </p:spPr>
        <p:txBody>
          <a:bodyPr anchor="t" rtlCol="false" tIns="0" lIns="0" bIns="0" rIns="0">
            <a:spAutoFit/>
          </a:bodyPr>
          <a:lstStyle/>
          <a:p>
            <a:pPr algn="l">
              <a:lnSpc>
                <a:spcPts val="3919"/>
              </a:lnSpc>
            </a:pPr>
            <a:r>
              <a:rPr lang="en-US" sz="2799">
                <a:solidFill>
                  <a:srgbClr val="000000"/>
                </a:solidFill>
                <a:latin typeface="Clear Sans"/>
                <a:ea typeface="Clear Sans"/>
                <a:cs typeface="Clear Sans"/>
                <a:sym typeface="Clear Sans"/>
              </a:rPr>
              <a:t>from pymongo import MongoClient</a:t>
            </a:r>
          </a:p>
          <a:p>
            <a:pPr algn="l">
              <a:lnSpc>
                <a:spcPts val="3919"/>
              </a:lnSpc>
            </a:pPr>
          </a:p>
          <a:p>
            <a:pPr algn="l">
              <a:lnSpc>
                <a:spcPts val="3919"/>
              </a:lnSpc>
            </a:pPr>
            <a:r>
              <a:rPr lang="en-US" sz="2799">
                <a:solidFill>
                  <a:srgbClr val="000000"/>
                </a:solidFill>
                <a:latin typeface="Clear Sans"/>
                <a:ea typeface="Clear Sans"/>
                <a:cs typeface="Clear Sans"/>
                <a:sym typeface="Clear Sans"/>
              </a:rPr>
              <a:t># Connexion à l'instance locale de MongoDB</a:t>
            </a:r>
          </a:p>
          <a:p>
            <a:pPr algn="l">
              <a:lnSpc>
                <a:spcPts val="3919"/>
              </a:lnSpc>
            </a:pPr>
            <a:r>
              <a:rPr lang="en-US" sz="2799">
                <a:solidFill>
                  <a:srgbClr val="000000"/>
                </a:solidFill>
                <a:latin typeface="Clear Sans"/>
                <a:ea typeface="Clear Sans"/>
                <a:cs typeface="Clear Sans"/>
                <a:sym typeface="Clear Sans"/>
              </a:rPr>
              <a:t>client = MongoClient("mongodb://&lt;utilisateur&gt;:&lt;mot_de_passe&gt;@localhost:27017/")</a:t>
            </a:r>
          </a:p>
          <a:p>
            <a:pPr algn="l">
              <a:lnSpc>
                <a:spcPts val="3919"/>
              </a:lnSpc>
            </a:pPr>
          </a:p>
          <a:p>
            <a:pPr algn="l">
              <a:lnSpc>
                <a:spcPts val="3919"/>
              </a:lnSpc>
            </a:pPr>
            <a:r>
              <a:rPr lang="en-US" sz="2799">
                <a:solidFill>
                  <a:srgbClr val="000000"/>
                </a:solidFill>
                <a:latin typeface="Clear Sans"/>
                <a:ea typeface="Clear Sans"/>
                <a:cs typeface="Clear Sans"/>
                <a:sym typeface="Clear Sans"/>
              </a:rPr>
              <a:t># Sélection d'une base de données et d’une collection</a:t>
            </a:r>
          </a:p>
          <a:p>
            <a:pPr algn="l">
              <a:lnSpc>
                <a:spcPts val="3919"/>
              </a:lnSpc>
            </a:pPr>
            <a:r>
              <a:rPr lang="en-US" sz="2799">
                <a:solidFill>
                  <a:srgbClr val="000000"/>
                </a:solidFill>
                <a:latin typeface="Clear Sans"/>
                <a:ea typeface="Clear Sans"/>
                <a:cs typeface="Clear Sans"/>
                <a:sym typeface="Clear Sans"/>
              </a:rPr>
              <a:t>db = client["ecommerce"]</a:t>
            </a:r>
          </a:p>
          <a:p>
            <a:pPr algn="l">
              <a:lnSpc>
                <a:spcPts val="3919"/>
              </a:lnSpc>
            </a:pPr>
            <a:r>
              <a:rPr lang="en-US" sz="2799">
                <a:solidFill>
                  <a:srgbClr val="000000"/>
                </a:solidFill>
                <a:latin typeface="Clear Sans"/>
                <a:ea typeface="Clear Sans"/>
                <a:cs typeface="Clear Sans"/>
                <a:sym typeface="Clear Sans"/>
              </a:rPr>
              <a:t>commandes = db["commandes"]</a:t>
            </a:r>
          </a:p>
          <a:p>
            <a:pPr algn="l">
              <a:lnSpc>
                <a:spcPts val="3919"/>
              </a:lnSpc>
            </a:pPr>
          </a:p>
          <a:p>
            <a:pPr algn="l">
              <a:lnSpc>
                <a:spcPts val="3919"/>
              </a:lnSpc>
            </a:pPr>
            <a:r>
              <a:rPr lang="en-US" sz="2799">
                <a:solidFill>
                  <a:srgbClr val="000000"/>
                </a:solidFill>
                <a:latin typeface="Clear Sans"/>
                <a:ea typeface="Clear Sans"/>
                <a:cs typeface="Clear Sans"/>
                <a:sym typeface="Clear Sans"/>
              </a:rPr>
              <a:t># Vérification des bases existantes</a:t>
            </a:r>
          </a:p>
          <a:p>
            <a:pPr algn="l" marL="0" indent="0" lvl="0">
              <a:lnSpc>
                <a:spcPts val="3919"/>
              </a:lnSpc>
              <a:spcBef>
                <a:spcPct val="0"/>
              </a:spcBef>
            </a:pPr>
            <a:r>
              <a:rPr lang="en-US" sz="2799">
                <a:solidFill>
                  <a:srgbClr val="000000"/>
                </a:solidFill>
                <a:latin typeface="Clear Sans"/>
                <a:ea typeface="Clear Sans"/>
                <a:cs typeface="Clear Sans"/>
                <a:sym typeface="Clear Sans"/>
              </a:rPr>
              <a:t>print(client.list_database_names())  </a:t>
            </a:r>
          </a:p>
        </p:txBody>
      </p:sp>
      <p:sp>
        <p:nvSpPr>
          <p:cNvPr name="TextBox 11" id="11"/>
          <p:cNvSpPr txBox="true"/>
          <p:nvPr/>
        </p:nvSpPr>
        <p:spPr>
          <a:xfrm rot="0">
            <a:off x="578274" y="7017301"/>
            <a:ext cx="6971214" cy="1812836"/>
          </a:xfrm>
          <a:prstGeom prst="rect">
            <a:avLst/>
          </a:prstGeom>
        </p:spPr>
        <p:txBody>
          <a:bodyPr anchor="t" rtlCol="false" tIns="0" lIns="0" bIns="0" rIns="0">
            <a:spAutoFit/>
          </a:bodyPr>
          <a:lstStyle/>
          <a:p>
            <a:pPr algn="l">
              <a:lnSpc>
                <a:spcPts val="3622"/>
              </a:lnSpc>
            </a:pPr>
            <a:r>
              <a:rPr lang="en-US" sz="2587" b="true">
                <a:solidFill>
                  <a:srgbClr val="000000"/>
                </a:solidFill>
                <a:latin typeface="Clear Sans Bold"/>
                <a:ea typeface="Clear Sans Bold"/>
                <a:cs typeface="Clear Sans Bold"/>
                <a:sym typeface="Clear Sans Bold"/>
              </a:rPr>
              <a:t>il faut installer d'abord le driver sur la machine :</a:t>
            </a:r>
          </a:p>
          <a:p>
            <a:pPr algn="l">
              <a:lnSpc>
                <a:spcPts val="3622"/>
              </a:lnSpc>
            </a:pPr>
          </a:p>
          <a:p>
            <a:pPr algn="l" marL="0" indent="0" lvl="0">
              <a:lnSpc>
                <a:spcPts val="3622"/>
              </a:lnSpc>
              <a:spcBef>
                <a:spcPct val="0"/>
              </a:spcBef>
            </a:pPr>
            <a:r>
              <a:rPr lang="en-US" b="true" sz="2587">
                <a:solidFill>
                  <a:srgbClr val="000000"/>
                </a:solidFill>
                <a:latin typeface="Clear Sans Bold"/>
                <a:ea typeface="Clear Sans Bold"/>
                <a:cs typeface="Clear Sans Bold"/>
                <a:sym typeface="Clear Sans Bold"/>
              </a:rPr>
              <a:t> pip install pymongo</a:t>
            </a:r>
          </a:p>
        </p:txBody>
      </p:sp>
      <p:sp>
        <p:nvSpPr>
          <p:cNvPr name="TextBox 12" id="12"/>
          <p:cNvSpPr txBox="true"/>
          <p:nvPr/>
        </p:nvSpPr>
        <p:spPr>
          <a:xfrm rot="0">
            <a:off x="8040628" y="2487398"/>
            <a:ext cx="8055298" cy="1243952"/>
          </a:xfrm>
          <a:prstGeom prst="rect">
            <a:avLst/>
          </a:prstGeom>
        </p:spPr>
        <p:txBody>
          <a:bodyPr anchor="t" rtlCol="false" tIns="0" lIns="0" bIns="0" rIns="0">
            <a:spAutoFit/>
          </a:bodyPr>
          <a:lstStyle/>
          <a:p>
            <a:pPr algn="l">
              <a:lnSpc>
                <a:spcPts val="3360"/>
              </a:lnSpc>
            </a:pPr>
            <a:r>
              <a:rPr lang="en-US" b="true" sz="2400">
                <a:solidFill>
                  <a:srgbClr val="FFFFFF"/>
                </a:solidFill>
                <a:latin typeface="Clear Sans Bold"/>
                <a:ea typeface="Clear Sans Bold"/>
                <a:cs typeface="Clear Sans Bold"/>
                <a:sym typeface="Clear Sans Bold"/>
              </a:rPr>
              <a:t>ICI, ON A  ÉTABLI UNE CONNEXION À MONGODB EN LOCAL ET SÉLECTIONNÉ LA BASE DE DONNÉES ECOMMERCE:</a:t>
            </a:r>
          </a:p>
        </p:txBody>
      </p:sp>
    </p:spTree>
  </p:cSld>
  <p:clrMapOvr>
    <a:masterClrMapping/>
  </p:clrMapOvr>
</p:sld>
</file>

<file path=ppt/slides/slide7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76189" y="252979"/>
            <a:ext cx="16511811" cy="780298"/>
          </a:xfrm>
          <a:prstGeom prst="rect">
            <a:avLst/>
          </a:prstGeom>
        </p:spPr>
        <p:txBody>
          <a:bodyPr anchor="t" rtlCol="false" tIns="0" lIns="0" bIns="0" rIns="0">
            <a:spAutoFit/>
          </a:bodyPr>
          <a:lstStyle/>
          <a:p>
            <a:pPr algn="l">
              <a:lnSpc>
                <a:spcPts val="5916"/>
              </a:lnSpc>
            </a:pPr>
            <a:r>
              <a:rPr lang="en-US" sz="5800">
                <a:solidFill>
                  <a:srgbClr val="7ED957"/>
                </a:solidFill>
                <a:latin typeface="Clear Sans"/>
                <a:ea typeface="Clear Sans"/>
                <a:cs typeface="Clear Sans"/>
                <a:sym typeface="Clear Sans"/>
              </a:rPr>
              <a:t>INSÉRER DES DOCUMENTS</a:t>
            </a:r>
          </a:p>
        </p:txBody>
      </p:sp>
      <p:grpSp>
        <p:nvGrpSpPr>
          <p:cNvPr name="Group 3" id="3"/>
          <p:cNvGrpSpPr/>
          <p:nvPr/>
        </p:nvGrpSpPr>
        <p:grpSpPr>
          <a:xfrm rot="0">
            <a:off x="0" y="-5473425"/>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62859" y="2884307"/>
            <a:ext cx="6886629" cy="6664808"/>
            <a:chOff x="0" y="0"/>
            <a:chExt cx="1620180" cy="1567993"/>
          </a:xfrm>
        </p:grpSpPr>
        <p:sp>
          <p:nvSpPr>
            <p:cNvPr name="Freeform 7" id="7"/>
            <p:cNvSpPr/>
            <p:nvPr/>
          </p:nvSpPr>
          <p:spPr>
            <a:xfrm flipH="false" flipV="false" rot="0">
              <a:off x="0" y="0"/>
              <a:ext cx="1620180" cy="1567993"/>
            </a:xfrm>
            <a:custGeom>
              <a:avLst/>
              <a:gdLst/>
              <a:ahLst/>
              <a:cxnLst/>
              <a:rect r="r" b="b" t="t" l="l"/>
              <a:pathLst>
                <a:path h="1567993" w="1620180">
                  <a:moveTo>
                    <a:pt x="0" y="0"/>
                  </a:moveTo>
                  <a:lnTo>
                    <a:pt x="1620180" y="0"/>
                  </a:lnTo>
                  <a:lnTo>
                    <a:pt x="1620180" y="1567993"/>
                  </a:lnTo>
                  <a:lnTo>
                    <a:pt x="0" y="1567993"/>
                  </a:lnTo>
                  <a:close/>
                </a:path>
              </a:pathLst>
            </a:custGeom>
            <a:solidFill>
              <a:srgbClr val="7ED957"/>
            </a:solidFill>
          </p:spPr>
        </p:sp>
        <p:sp>
          <p:nvSpPr>
            <p:cNvPr name="TextBox 8" id="8"/>
            <p:cNvSpPr txBox="true"/>
            <p:nvPr/>
          </p:nvSpPr>
          <p:spPr>
            <a:xfrm>
              <a:off x="0" y="-47625"/>
              <a:ext cx="1620180" cy="1615618"/>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261374" y="4409117"/>
            <a:ext cx="5689600" cy="4748540"/>
          </a:xfrm>
          <a:prstGeom prst="rect">
            <a:avLst/>
          </a:prstGeom>
        </p:spPr>
        <p:txBody>
          <a:bodyPr anchor="t" rtlCol="false" tIns="0" lIns="0" bIns="0" rIns="0">
            <a:spAutoFit/>
          </a:bodyPr>
          <a:lstStyle/>
          <a:p>
            <a:pPr algn="l">
              <a:lnSpc>
                <a:spcPts val="3071"/>
              </a:lnSpc>
            </a:pPr>
            <a:r>
              <a:rPr lang="en-US" sz="2194" b="true">
                <a:solidFill>
                  <a:srgbClr val="000000"/>
                </a:solidFill>
                <a:latin typeface="Clear Sans Bold"/>
                <a:ea typeface="Clear Sans Bold"/>
                <a:cs typeface="Clear Sans Bold"/>
                <a:sym typeface="Clear Sans Bold"/>
              </a:rPr>
              <a:t>commande = {</a:t>
            </a:r>
          </a:p>
          <a:p>
            <a:pPr algn="l">
              <a:lnSpc>
                <a:spcPts val="3071"/>
              </a:lnSpc>
            </a:pPr>
            <a:r>
              <a:rPr lang="en-US" sz="2194" b="true">
                <a:solidFill>
                  <a:srgbClr val="000000"/>
                </a:solidFill>
                <a:latin typeface="Clear Sans Bold"/>
                <a:ea typeface="Clear Sans Bold"/>
                <a:cs typeface="Clear Sans Bold"/>
                <a:sym typeface="Clear Sans Bold"/>
              </a:rPr>
              <a:t>    "client_id": 1234,</a:t>
            </a:r>
          </a:p>
          <a:p>
            <a:pPr algn="l">
              <a:lnSpc>
                <a:spcPts val="3071"/>
              </a:lnSpc>
            </a:pPr>
            <a:r>
              <a:rPr lang="en-US" sz="2194" b="true">
                <a:solidFill>
                  <a:srgbClr val="000000"/>
                </a:solidFill>
                <a:latin typeface="Clear Sans Bold"/>
                <a:ea typeface="Clear Sans Bold"/>
                <a:cs typeface="Clear Sans Bold"/>
                <a:sym typeface="Clear Sans Bold"/>
              </a:rPr>
              <a:t>    "produit": "PC Portable",</a:t>
            </a:r>
          </a:p>
          <a:p>
            <a:pPr algn="l">
              <a:lnSpc>
                <a:spcPts val="3071"/>
              </a:lnSpc>
            </a:pPr>
            <a:r>
              <a:rPr lang="en-US" sz="2194" b="true">
                <a:solidFill>
                  <a:srgbClr val="000000"/>
                </a:solidFill>
                <a:latin typeface="Clear Sans Bold"/>
                <a:ea typeface="Clear Sans Bold"/>
                <a:cs typeface="Clear Sans Bold"/>
                <a:sym typeface="Clear Sans Bold"/>
              </a:rPr>
              <a:t>    "prix": 1000,</a:t>
            </a:r>
          </a:p>
          <a:p>
            <a:pPr algn="l">
              <a:lnSpc>
                <a:spcPts val="3071"/>
              </a:lnSpc>
            </a:pPr>
            <a:r>
              <a:rPr lang="en-US" sz="2194" b="true">
                <a:solidFill>
                  <a:srgbClr val="000000"/>
                </a:solidFill>
                <a:latin typeface="Clear Sans Bold"/>
                <a:ea typeface="Clear Sans Bold"/>
                <a:cs typeface="Clear Sans Bold"/>
                <a:sym typeface="Clear Sans Bold"/>
              </a:rPr>
              <a:t>    "quantité": 1,</a:t>
            </a:r>
          </a:p>
          <a:p>
            <a:pPr algn="l">
              <a:lnSpc>
                <a:spcPts val="3071"/>
              </a:lnSpc>
            </a:pPr>
            <a:r>
              <a:rPr lang="en-US" sz="2194" b="true">
                <a:solidFill>
                  <a:srgbClr val="000000"/>
                </a:solidFill>
                <a:latin typeface="Clear Sans Bold"/>
                <a:ea typeface="Clear Sans Bold"/>
                <a:cs typeface="Clear Sans Bold"/>
                <a:sym typeface="Clear Sans Bold"/>
              </a:rPr>
              <a:t>    "date": "2025-03-10"</a:t>
            </a:r>
          </a:p>
          <a:p>
            <a:pPr algn="l">
              <a:lnSpc>
                <a:spcPts val="3071"/>
              </a:lnSpc>
            </a:pPr>
            <a:r>
              <a:rPr lang="en-US" sz="2194" b="true">
                <a:solidFill>
                  <a:srgbClr val="000000"/>
                </a:solidFill>
                <a:latin typeface="Clear Sans Bold"/>
                <a:ea typeface="Clear Sans Bold"/>
                <a:cs typeface="Clear Sans Bold"/>
                <a:sym typeface="Clear Sans Bold"/>
              </a:rPr>
              <a:t>}</a:t>
            </a:r>
          </a:p>
          <a:p>
            <a:pPr algn="l">
              <a:lnSpc>
                <a:spcPts val="3071"/>
              </a:lnSpc>
            </a:pPr>
          </a:p>
          <a:p>
            <a:pPr algn="l">
              <a:lnSpc>
                <a:spcPts val="3071"/>
              </a:lnSpc>
            </a:pPr>
            <a:r>
              <a:rPr lang="en-US" sz="2194" b="true">
                <a:solidFill>
                  <a:srgbClr val="000000"/>
                </a:solidFill>
                <a:latin typeface="Clear Sans Bold"/>
                <a:ea typeface="Clear Sans Bold"/>
                <a:cs typeface="Clear Sans Bold"/>
                <a:sym typeface="Clear Sans Bold"/>
              </a:rPr>
              <a:t>result = commandes.insert_one(commande)</a:t>
            </a:r>
          </a:p>
          <a:p>
            <a:pPr algn="l">
              <a:lnSpc>
                <a:spcPts val="3071"/>
              </a:lnSpc>
            </a:pPr>
            <a:r>
              <a:rPr lang="en-US" sz="2194" b="true">
                <a:solidFill>
                  <a:srgbClr val="000000"/>
                </a:solidFill>
                <a:latin typeface="Clear Sans Bold"/>
                <a:ea typeface="Clear Sans Bold"/>
                <a:cs typeface="Clear Sans Bold"/>
                <a:sym typeface="Clear Sans Bold"/>
              </a:rPr>
              <a:t>print(f"ID de la commande insérée : {result.inserted_id}")</a:t>
            </a:r>
          </a:p>
          <a:p>
            <a:pPr algn="l" marL="0" indent="0" lvl="0">
              <a:lnSpc>
                <a:spcPts val="826"/>
              </a:lnSpc>
              <a:spcBef>
                <a:spcPct val="0"/>
              </a:spcBef>
            </a:pPr>
          </a:p>
        </p:txBody>
      </p:sp>
      <p:sp>
        <p:nvSpPr>
          <p:cNvPr name="TextBox 10" id="10"/>
          <p:cNvSpPr txBox="true"/>
          <p:nvPr/>
        </p:nvSpPr>
        <p:spPr>
          <a:xfrm rot="0">
            <a:off x="1028700" y="3229612"/>
            <a:ext cx="6231133" cy="750815"/>
          </a:xfrm>
          <a:prstGeom prst="rect">
            <a:avLst/>
          </a:prstGeom>
        </p:spPr>
        <p:txBody>
          <a:bodyPr anchor="t" rtlCol="false" tIns="0" lIns="0" bIns="0" rIns="0">
            <a:spAutoFit/>
          </a:bodyPr>
          <a:lstStyle/>
          <a:p>
            <a:pPr algn="l">
              <a:lnSpc>
                <a:spcPts val="2900"/>
              </a:lnSpc>
            </a:pPr>
            <a:r>
              <a:rPr lang="en-US" sz="2844">
                <a:solidFill>
                  <a:srgbClr val="FFFFFF"/>
                </a:solidFill>
                <a:latin typeface="Clear Sans"/>
                <a:ea typeface="Clear Sans"/>
                <a:cs typeface="Clear Sans"/>
                <a:sym typeface="Clear Sans"/>
              </a:rPr>
              <a:t> INSÉRER UN DOCUMENT UNIQUE (INSERT_ONE)</a:t>
            </a:r>
          </a:p>
        </p:txBody>
      </p:sp>
      <p:grpSp>
        <p:nvGrpSpPr>
          <p:cNvPr name="Group 11" id="11"/>
          <p:cNvGrpSpPr/>
          <p:nvPr/>
        </p:nvGrpSpPr>
        <p:grpSpPr>
          <a:xfrm rot="0">
            <a:off x="7549488" y="2884307"/>
            <a:ext cx="8561412" cy="6664808"/>
            <a:chOff x="0" y="0"/>
            <a:chExt cx="2014197" cy="1567993"/>
          </a:xfrm>
        </p:grpSpPr>
        <p:sp>
          <p:nvSpPr>
            <p:cNvPr name="Freeform 12" id="12"/>
            <p:cNvSpPr/>
            <p:nvPr/>
          </p:nvSpPr>
          <p:spPr>
            <a:xfrm flipH="false" flipV="false" rot="0">
              <a:off x="0" y="0"/>
              <a:ext cx="2014197" cy="1567993"/>
            </a:xfrm>
            <a:custGeom>
              <a:avLst/>
              <a:gdLst/>
              <a:ahLst/>
              <a:cxnLst/>
              <a:rect r="r" b="b" t="t" l="l"/>
              <a:pathLst>
                <a:path h="1567993" w="2014197">
                  <a:moveTo>
                    <a:pt x="0" y="0"/>
                  </a:moveTo>
                  <a:lnTo>
                    <a:pt x="2014197" y="0"/>
                  </a:lnTo>
                  <a:lnTo>
                    <a:pt x="2014197" y="1567993"/>
                  </a:lnTo>
                  <a:lnTo>
                    <a:pt x="0" y="1567993"/>
                  </a:lnTo>
                  <a:close/>
                </a:path>
              </a:pathLst>
            </a:custGeom>
            <a:solidFill>
              <a:srgbClr val="000000"/>
            </a:solidFill>
          </p:spPr>
        </p:sp>
        <p:sp>
          <p:nvSpPr>
            <p:cNvPr name="TextBox 13" id="13"/>
            <p:cNvSpPr txBox="true"/>
            <p:nvPr/>
          </p:nvSpPr>
          <p:spPr>
            <a:xfrm>
              <a:off x="0" y="-47625"/>
              <a:ext cx="2014197" cy="1615618"/>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8019521" y="3202742"/>
            <a:ext cx="7722743" cy="993394"/>
          </a:xfrm>
          <a:prstGeom prst="rect">
            <a:avLst/>
          </a:prstGeom>
        </p:spPr>
        <p:txBody>
          <a:bodyPr anchor="t" rtlCol="false" tIns="0" lIns="0" bIns="0" rIns="0">
            <a:spAutoFit/>
          </a:bodyPr>
          <a:lstStyle/>
          <a:p>
            <a:pPr algn="l" marL="623950" indent="-311975" lvl="1">
              <a:lnSpc>
                <a:spcPts val="4045"/>
              </a:lnSpc>
              <a:buFont typeface="Arial"/>
              <a:buChar char="•"/>
            </a:pPr>
            <a:r>
              <a:rPr lang="en-US" sz="2889">
                <a:solidFill>
                  <a:srgbClr val="FFFFFF"/>
                </a:solidFill>
                <a:latin typeface="Clear Sans"/>
                <a:ea typeface="Clear Sans"/>
                <a:cs typeface="Clear Sans"/>
                <a:sym typeface="Clear Sans"/>
              </a:rPr>
              <a:t>commande  représente le document à inserer</a:t>
            </a:r>
          </a:p>
        </p:txBody>
      </p:sp>
      <p:sp>
        <p:nvSpPr>
          <p:cNvPr name="TextBox 15" id="15"/>
          <p:cNvSpPr txBox="true"/>
          <p:nvPr/>
        </p:nvSpPr>
        <p:spPr>
          <a:xfrm rot="0">
            <a:off x="7968822" y="4174358"/>
            <a:ext cx="7722743" cy="1498219"/>
          </a:xfrm>
          <a:prstGeom prst="rect">
            <a:avLst/>
          </a:prstGeom>
        </p:spPr>
        <p:txBody>
          <a:bodyPr anchor="t" rtlCol="false" tIns="0" lIns="0" bIns="0" rIns="0">
            <a:spAutoFit/>
          </a:bodyPr>
          <a:lstStyle/>
          <a:p>
            <a:pPr algn="l" marL="623950" indent="-311975" lvl="1">
              <a:lnSpc>
                <a:spcPts val="4045"/>
              </a:lnSpc>
              <a:buFont typeface="Arial"/>
              <a:buChar char="•"/>
            </a:pPr>
            <a:r>
              <a:rPr lang="en-US" sz="2889">
                <a:solidFill>
                  <a:srgbClr val="FFFFFF"/>
                </a:solidFill>
                <a:latin typeface="Clear Sans"/>
                <a:ea typeface="Clear Sans"/>
                <a:cs typeface="Clear Sans"/>
                <a:sym typeface="Clear Sans"/>
              </a:rPr>
              <a:t>'Commandes' designe une collection , si elle n'existe pas elle sera crée à la base de données</a:t>
            </a:r>
          </a:p>
        </p:txBody>
      </p:sp>
      <p:sp>
        <p:nvSpPr>
          <p:cNvPr name="TextBox 16" id="16"/>
          <p:cNvSpPr txBox="true"/>
          <p:nvPr/>
        </p:nvSpPr>
        <p:spPr>
          <a:xfrm rot="0">
            <a:off x="8019521" y="6159561"/>
            <a:ext cx="7722743" cy="2003044"/>
          </a:xfrm>
          <a:prstGeom prst="rect">
            <a:avLst/>
          </a:prstGeom>
        </p:spPr>
        <p:txBody>
          <a:bodyPr anchor="t" rtlCol="false" tIns="0" lIns="0" bIns="0" rIns="0">
            <a:spAutoFit/>
          </a:bodyPr>
          <a:lstStyle/>
          <a:p>
            <a:pPr algn="l" marL="623950" indent="-311975" lvl="1">
              <a:lnSpc>
                <a:spcPts val="4045"/>
              </a:lnSpc>
              <a:buFont typeface="Arial"/>
              <a:buChar char="•"/>
            </a:pPr>
            <a:r>
              <a:rPr lang="en-US" sz="2889">
                <a:solidFill>
                  <a:srgbClr val="FFFFFF"/>
                </a:solidFill>
                <a:latin typeface="Clear Sans"/>
                <a:ea typeface="Clear Sans"/>
                <a:cs typeface="Clear Sans"/>
                <a:sym typeface="Clear Sans"/>
              </a:rPr>
              <a:t>result contient des informations sur l’insertion, comme l'ID du document inséré.</a:t>
            </a:r>
          </a:p>
          <a:p>
            <a:pPr algn="l">
              <a:lnSpc>
                <a:spcPts val="4045"/>
              </a:lnSpc>
            </a:pPr>
          </a:p>
        </p:txBody>
      </p:sp>
    </p:spTree>
  </p:cSld>
  <p:clrMapOvr>
    <a:masterClrMapping/>
  </p:clrMapOvr>
</p:sld>
</file>

<file path=ppt/slides/slide7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76189" y="252979"/>
            <a:ext cx="16511811" cy="780298"/>
          </a:xfrm>
          <a:prstGeom prst="rect">
            <a:avLst/>
          </a:prstGeom>
        </p:spPr>
        <p:txBody>
          <a:bodyPr anchor="t" rtlCol="false" tIns="0" lIns="0" bIns="0" rIns="0">
            <a:spAutoFit/>
          </a:bodyPr>
          <a:lstStyle/>
          <a:p>
            <a:pPr algn="l">
              <a:lnSpc>
                <a:spcPts val="5916"/>
              </a:lnSpc>
            </a:pPr>
            <a:r>
              <a:rPr lang="en-US" sz="5800">
                <a:solidFill>
                  <a:srgbClr val="7ED957"/>
                </a:solidFill>
                <a:latin typeface="Clear Sans"/>
                <a:ea typeface="Clear Sans"/>
                <a:cs typeface="Clear Sans"/>
                <a:sym typeface="Clear Sans"/>
              </a:rPr>
              <a:t>INSÉRER DES DOCUMENTS</a:t>
            </a:r>
          </a:p>
        </p:txBody>
      </p:sp>
      <p:grpSp>
        <p:nvGrpSpPr>
          <p:cNvPr name="Group 3" id="3"/>
          <p:cNvGrpSpPr/>
          <p:nvPr/>
        </p:nvGrpSpPr>
        <p:grpSpPr>
          <a:xfrm rot="0">
            <a:off x="0" y="-5473425"/>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127834" y="2593492"/>
            <a:ext cx="8561412" cy="6664808"/>
            <a:chOff x="0" y="0"/>
            <a:chExt cx="2014197" cy="1567993"/>
          </a:xfrm>
        </p:grpSpPr>
        <p:sp>
          <p:nvSpPr>
            <p:cNvPr name="Freeform 7" id="7"/>
            <p:cNvSpPr/>
            <p:nvPr/>
          </p:nvSpPr>
          <p:spPr>
            <a:xfrm flipH="false" flipV="false" rot="0">
              <a:off x="0" y="0"/>
              <a:ext cx="2014197" cy="1567993"/>
            </a:xfrm>
            <a:custGeom>
              <a:avLst/>
              <a:gdLst/>
              <a:ahLst/>
              <a:cxnLst/>
              <a:rect r="r" b="b" t="t" l="l"/>
              <a:pathLst>
                <a:path h="1567993" w="2014197">
                  <a:moveTo>
                    <a:pt x="0" y="0"/>
                  </a:moveTo>
                  <a:lnTo>
                    <a:pt x="2014197" y="0"/>
                  </a:lnTo>
                  <a:lnTo>
                    <a:pt x="2014197" y="1567993"/>
                  </a:lnTo>
                  <a:lnTo>
                    <a:pt x="0" y="1567993"/>
                  </a:lnTo>
                  <a:close/>
                </a:path>
              </a:pathLst>
            </a:custGeom>
            <a:solidFill>
              <a:srgbClr val="000000"/>
            </a:solidFill>
          </p:spPr>
        </p:sp>
        <p:sp>
          <p:nvSpPr>
            <p:cNvPr name="TextBox 8" id="8"/>
            <p:cNvSpPr txBox="true"/>
            <p:nvPr/>
          </p:nvSpPr>
          <p:spPr>
            <a:xfrm>
              <a:off x="0" y="-47625"/>
              <a:ext cx="2014197" cy="1615618"/>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597867" y="2911928"/>
            <a:ext cx="6230004" cy="993394"/>
          </a:xfrm>
          <a:prstGeom prst="rect">
            <a:avLst/>
          </a:prstGeom>
        </p:spPr>
        <p:txBody>
          <a:bodyPr anchor="t" rtlCol="false" tIns="0" lIns="0" bIns="0" rIns="0">
            <a:spAutoFit/>
          </a:bodyPr>
          <a:lstStyle/>
          <a:p>
            <a:pPr algn="l" marL="0" indent="0" lvl="0">
              <a:lnSpc>
                <a:spcPts val="4045"/>
              </a:lnSpc>
              <a:spcBef>
                <a:spcPct val="0"/>
              </a:spcBef>
            </a:pPr>
            <a:r>
              <a:rPr lang="en-US" sz="2889">
                <a:solidFill>
                  <a:srgbClr val="FFFFFF"/>
                </a:solidFill>
                <a:latin typeface="Clear Sans"/>
                <a:ea typeface="Clear Sans"/>
                <a:cs typeface="Clear Sans"/>
                <a:sym typeface="Clear Sans"/>
              </a:rPr>
              <a:t>Insérer plusieurs documents (insert_many)</a:t>
            </a:r>
          </a:p>
        </p:txBody>
      </p:sp>
      <p:sp>
        <p:nvSpPr>
          <p:cNvPr name="TextBox 10" id="10"/>
          <p:cNvSpPr txBox="true"/>
          <p:nvPr/>
        </p:nvSpPr>
        <p:spPr>
          <a:xfrm rot="0">
            <a:off x="4597867" y="4336938"/>
            <a:ext cx="7722743" cy="4301743"/>
          </a:xfrm>
          <a:prstGeom prst="rect">
            <a:avLst/>
          </a:prstGeom>
        </p:spPr>
        <p:txBody>
          <a:bodyPr anchor="t" rtlCol="false" tIns="0" lIns="0" bIns="0" rIns="0">
            <a:spAutoFit/>
          </a:bodyPr>
          <a:lstStyle/>
          <a:p>
            <a:pPr algn="l">
              <a:lnSpc>
                <a:spcPts val="2926"/>
              </a:lnSpc>
            </a:pPr>
            <a:r>
              <a:rPr lang="en-US" sz="2090">
                <a:solidFill>
                  <a:srgbClr val="FFFFFF"/>
                </a:solidFill>
                <a:latin typeface="Clear Sans"/>
                <a:ea typeface="Clear Sans"/>
                <a:cs typeface="Clear Sans"/>
                <a:sym typeface="Clear Sans"/>
              </a:rPr>
              <a:t>commandes_list = [</a:t>
            </a:r>
          </a:p>
          <a:p>
            <a:pPr algn="l">
              <a:lnSpc>
                <a:spcPts val="2926"/>
              </a:lnSpc>
            </a:pPr>
            <a:r>
              <a:rPr lang="en-US" sz="2090">
                <a:solidFill>
                  <a:srgbClr val="FFFFFF"/>
                </a:solidFill>
                <a:latin typeface="Clear Sans"/>
                <a:ea typeface="Clear Sans"/>
                <a:cs typeface="Clear Sans"/>
                <a:sym typeface="Clear Sans"/>
              </a:rPr>
              <a:t>    {"client_id": 1235, "produit": "Clavier", "prix": 50, "quantité": 2},</a:t>
            </a:r>
          </a:p>
          <a:p>
            <a:pPr algn="l">
              <a:lnSpc>
                <a:spcPts val="2926"/>
              </a:lnSpc>
            </a:pPr>
            <a:r>
              <a:rPr lang="en-US" sz="2090">
                <a:solidFill>
                  <a:srgbClr val="FFFFFF"/>
                </a:solidFill>
                <a:latin typeface="Clear Sans"/>
                <a:ea typeface="Clear Sans"/>
                <a:cs typeface="Clear Sans"/>
                <a:sym typeface="Clear Sans"/>
              </a:rPr>
              <a:t>    {"client_id": 1236, "produit": "Souris", "prix": 30, "quantité": 1},</a:t>
            </a:r>
          </a:p>
          <a:p>
            <a:pPr algn="l">
              <a:lnSpc>
                <a:spcPts val="2926"/>
              </a:lnSpc>
            </a:pPr>
            <a:r>
              <a:rPr lang="en-US" sz="2090">
                <a:solidFill>
                  <a:srgbClr val="FFFFFF"/>
                </a:solidFill>
                <a:latin typeface="Clear Sans"/>
                <a:ea typeface="Clear Sans"/>
                <a:cs typeface="Clear Sans"/>
                <a:sym typeface="Clear Sans"/>
              </a:rPr>
              <a:t>    {"client_id": 1237, "produit": "Écran", "prix": 200, "quantité": 1}</a:t>
            </a:r>
          </a:p>
          <a:p>
            <a:pPr algn="l">
              <a:lnSpc>
                <a:spcPts val="2926"/>
              </a:lnSpc>
            </a:pPr>
            <a:r>
              <a:rPr lang="en-US" sz="2090">
                <a:solidFill>
                  <a:srgbClr val="FFFFFF"/>
                </a:solidFill>
                <a:latin typeface="Clear Sans"/>
                <a:ea typeface="Clear Sans"/>
                <a:cs typeface="Clear Sans"/>
                <a:sym typeface="Clear Sans"/>
              </a:rPr>
              <a:t>]</a:t>
            </a:r>
          </a:p>
          <a:p>
            <a:pPr algn="l">
              <a:lnSpc>
                <a:spcPts val="2926"/>
              </a:lnSpc>
            </a:pPr>
          </a:p>
          <a:p>
            <a:pPr algn="l">
              <a:lnSpc>
                <a:spcPts val="2926"/>
              </a:lnSpc>
            </a:pPr>
            <a:r>
              <a:rPr lang="en-US" sz="2090">
                <a:solidFill>
                  <a:srgbClr val="FFFFFF"/>
                </a:solidFill>
                <a:latin typeface="Clear Sans"/>
                <a:ea typeface="Clear Sans"/>
                <a:cs typeface="Clear Sans"/>
                <a:sym typeface="Clear Sans"/>
              </a:rPr>
              <a:t>result = commandes.insert_many(commandes_list)</a:t>
            </a:r>
          </a:p>
          <a:p>
            <a:pPr algn="l">
              <a:lnSpc>
                <a:spcPts val="2926"/>
              </a:lnSpc>
            </a:pPr>
            <a:r>
              <a:rPr lang="en-US" sz="2090">
                <a:solidFill>
                  <a:srgbClr val="FFFFFF"/>
                </a:solidFill>
                <a:latin typeface="Clear Sans"/>
                <a:ea typeface="Clear Sans"/>
                <a:cs typeface="Clear Sans"/>
                <a:sym typeface="Clear Sans"/>
              </a:rPr>
              <a:t>print(f"IDs des commandes insérées : {result.inserted_ids}")</a:t>
            </a:r>
          </a:p>
          <a:p>
            <a:pPr algn="l" marL="0" indent="0" lvl="0">
              <a:lnSpc>
                <a:spcPts val="1666"/>
              </a:lnSpc>
              <a:spcBef>
                <a:spcPct val="0"/>
              </a:spcBef>
            </a:pPr>
          </a:p>
        </p:txBody>
      </p:sp>
    </p:spTree>
  </p:cSld>
  <p:clrMapOvr>
    <a:masterClrMapping/>
  </p:clrMapOvr>
</p:sld>
</file>

<file path=ppt/slides/slide7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76189" y="380747"/>
            <a:ext cx="16511811" cy="756676"/>
          </a:xfrm>
          <a:prstGeom prst="rect">
            <a:avLst/>
          </a:prstGeom>
        </p:spPr>
        <p:txBody>
          <a:bodyPr anchor="t" rtlCol="false" tIns="0" lIns="0" bIns="0" rIns="0">
            <a:spAutoFit/>
          </a:bodyPr>
          <a:lstStyle/>
          <a:p>
            <a:pPr algn="l">
              <a:lnSpc>
                <a:spcPts val="5712"/>
              </a:lnSpc>
            </a:pPr>
            <a:r>
              <a:rPr lang="en-US" sz="5600">
                <a:solidFill>
                  <a:srgbClr val="7ED957"/>
                </a:solidFill>
                <a:latin typeface="Clear Sans"/>
                <a:ea typeface="Clear Sans"/>
                <a:cs typeface="Clear Sans"/>
                <a:sym typeface="Clear Sans"/>
              </a:rPr>
              <a:t>READ - LIRE DES DOCUMENTS</a:t>
            </a:r>
          </a:p>
        </p:txBody>
      </p:sp>
      <p:grpSp>
        <p:nvGrpSpPr>
          <p:cNvPr name="Group 3" id="3"/>
          <p:cNvGrpSpPr/>
          <p:nvPr/>
        </p:nvGrpSpPr>
        <p:grpSpPr>
          <a:xfrm rot="0">
            <a:off x="0" y="-5473425"/>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62859" y="2884307"/>
            <a:ext cx="6886629" cy="6664808"/>
            <a:chOff x="0" y="0"/>
            <a:chExt cx="1620180" cy="1567993"/>
          </a:xfrm>
        </p:grpSpPr>
        <p:sp>
          <p:nvSpPr>
            <p:cNvPr name="Freeform 7" id="7"/>
            <p:cNvSpPr/>
            <p:nvPr/>
          </p:nvSpPr>
          <p:spPr>
            <a:xfrm flipH="false" flipV="false" rot="0">
              <a:off x="0" y="0"/>
              <a:ext cx="1620180" cy="1567993"/>
            </a:xfrm>
            <a:custGeom>
              <a:avLst/>
              <a:gdLst/>
              <a:ahLst/>
              <a:cxnLst/>
              <a:rect r="r" b="b" t="t" l="l"/>
              <a:pathLst>
                <a:path h="1567993" w="1620180">
                  <a:moveTo>
                    <a:pt x="0" y="0"/>
                  </a:moveTo>
                  <a:lnTo>
                    <a:pt x="1620180" y="0"/>
                  </a:lnTo>
                  <a:lnTo>
                    <a:pt x="1620180" y="1567993"/>
                  </a:lnTo>
                  <a:lnTo>
                    <a:pt x="0" y="1567993"/>
                  </a:lnTo>
                  <a:close/>
                </a:path>
              </a:pathLst>
            </a:custGeom>
            <a:solidFill>
              <a:srgbClr val="7ED957"/>
            </a:solidFill>
          </p:spPr>
        </p:sp>
        <p:sp>
          <p:nvSpPr>
            <p:cNvPr name="TextBox 8" id="8"/>
            <p:cNvSpPr txBox="true"/>
            <p:nvPr/>
          </p:nvSpPr>
          <p:spPr>
            <a:xfrm>
              <a:off x="0" y="-47625"/>
              <a:ext cx="1620180" cy="1615618"/>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28700" y="4492388"/>
            <a:ext cx="5689600" cy="1264123"/>
          </a:xfrm>
          <a:prstGeom prst="rect">
            <a:avLst/>
          </a:prstGeom>
        </p:spPr>
        <p:txBody>
          <a:bodyPr anchor="t" rtlCol="false" tIns="0" lIns="0" bIns="0" rIns="0">
            <a:spAutoFit/>
          </a:bodyPr>
          <a:lstStyle/>
          <a:p>
            <a:pPr algn="l">
              <a:lnSpc>
                <a:spcPts val="3071"/>
              </a:lnSpc>
            </a:pPr>
            <a:r>
              <a:rPr lang="en-US" sz="2194" b="true">
                <a:solidFill>
                  <a:srgbClr val="000000"/>
                </a:solidFill>
                <a:latin typeface="Clear Sans Bold"/>
                <a:ea typeface="Clear Sans Bold"/>
                <a:cs typeface="Clear Sans Bold"/>
                <a:sym typeface="Clear Sans Bold"/>
              </a:rPr>
              <a:t>commande = commandes.find_one({"client_id": 1234})</a:t>
            </a:r>
          </a:p>
          <a:p>
            <a:pPr algn="l">
              <a:lnSpc>
                <a:spcPts val="3071"/>
              </a:lnSpc>
            </a:pPr>
            <a:r>
              <a:rPr lang="en-US" sz="2194" b="true">
                <a:solidFill>
                  <a:srgbClr val="000000"/>
                </a:solidFill>
                <a:latin typeface="Clear Sans Bold"/>
                <a:ea typeface="Clear Sans Bold"/>
                <a:cs typeface="Clear Sans Bold"/>
                <a:sym typeface="Clear Sans Bold"/>
              </a:rPr>
              <a:t>print(commande)</a:t>
            </a:r>
          </a:p>
          <a:p>
            <a:pPr algn="l" marL="0" indent="0" lvl="0">
              <a:lnSpc>
                <a:spcPts val="826"/>
              </a:lnSpc>
              <a:spcBef>
                <a:spcPct val="0"/>
              </a:spcBef>
            </a:pPr>
          </a:p>
        </p:txBody>
      </p:sp>
      <p:sp>
        <p:nvSpPr>
          <p:cNvPr name="TextBox 10" id="10"/>
          <p:cNvSpPr txBox="true"/>
          <p:nvPr/>
        </p:nvSpPr>
        <p:spPr>
          <a:xfrm rot="0">
            <a:off x="1028700" y="3229612"/>
            <a:ext cx="6231133" cy="750815"/>
          </a:xfrm>
          <a:prstGeom prst="rect">
            <a:avLst/>
          </a:prstGeom>
        </p:spPr>
        <p:txBody>
          <a:bodyPr anchor="t" rtlCol="false" tIns="0" lIns="0" bIns="0" rIns="0">
            <a:spAutoFit/>
          </a:bodyPr>
          <a:lstStyle/>
          <a:p>
            <a:pPr algn="l">
              <a:lnSpc>
                <a:spcPts val="2900"/>
              </a:lnSpc>
            </a:pPr>
            <a:r>
              <a:rPr lang="en-US" sz="2844">
                <a:solidFill>
                  <a:srgbClr val="FFFFFF"/>
                </a:solidFill>
                <a:latin typeface="Clear Sans"/>
                <a:ea typeface="Clear Sans"/>
                <a:cs typeface="Clear Sans"/>
                <a:sym typeface="Clear Sans"/>
              </a:rPr>
              <a:t>RÉCUPÉRER UN SEUL DOCUMENT (FIND_ONE)</a:t>
            </a:r>
          </a:p>
        </p:txBody>
      </p:sp>
      <p:grpSp>
        <p:nvGrpSpPr>
          <p:cNvPr name="Group 11" id="11"/>
          <p:cNvGrpSpPr/>
          <p:nvPr/>
        </p:nvGrpSpPr>
        <p:grpSpPr>
          <a:xfrm rot="0">
            <a:off x="7549488" y="2884307"/>
            <a:ext cx="8561412" cy="6664808"/>
            <a:chOff x="0" y="0"/>
            <a:chExt cx="2014197" cy="1567993"/>
          </a:xfrm>
        </p:grpSpPr>
        <p:sp>
          <p:nvSpPr>
            <p:cNvPr name="Freeform 12" id="12"/>
            <p:cNvSpPr/>
            <p:nvPr/>
          </p:nvSpPr>
          <p:spPr>
            <a:xfrm flipH="false" flipV="false" rot="0">
              <a:off x="0" y="0"/>
              <a:ext cx="2014197" cy="1567993"/>
            </a:xfrm>
            <a:custGeom>
              <a:avLst/>
              <a:gdLst/>
              <a:ahLst/>
              <a:cxnLst/>
              <a:rect r="r" b="b" t="t" l="l"/>
              <a:pathLst>
                <a:path h="1567993" w="2014197">
                  <a:moveTo>
                    <a:pt x="0" y="0"/>
                  </a:moveTo>
                  <a:lnTo>
                    <a:pt x="2014197" y="0"/>
                  </a:lnTo>
                  <a:lnTo>
                    <a:pt x="2014197" y="1567993"/>
                  </a:lnTo>
                  <a:lnTo>
                    <a:pt x="0" y="1567993"/>
                  </a:lnTo>
                  <a:close/>
                </a:path>
              </a:pathLst>
            </a:custGeom>
            <a:solidFill>
              <a:srgbClr val="000000"/>
            </a:solidFill>
          </p:spPr>
        </p:sp>
        <p:sp>
          <p:nvSpPr>
            <p:cNvPr name="TextBox 13" id="13"/>
            <p:cNvSpPr txBox="true"/>
            <p:nvPr/>
          </p:nvSpPr>
          <p:spPr>
            <a:xfrm>
              <a:off x="0" y="-47625"/>
              <a:ext cx="2014197" cy="1615618"/>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8019521" y="3202742"/>
            <a:ext cx="6230004" cy="993394"/>
          </a:xfrm>
          <a:prstGeom prst="rect">
            <a:avLst/>
          </a:prstGeom>
        </p:spPr>
        <p:txBody>
          <a:bodyPr anchor="t" rtlCol="false" tIns="0" lIns="0" bIns="0" rIns="0">
            <a:spAutoFit/>
          </a:bodyPr>
          <a:lstStyle/>
          <a:p>
            <a:pPr algn="l" marL="0" indent="0" lvl="0">
              <a:lnSpc>
                <a:spcPts val="4045"/>
              </a:lnSpc>
              <a:spcBef>
                <a:spcPct val="0"/>
              </a:spcBef>
            </a:pPr>
            <a:r>
              <a:rPr lang="en-US" sz="2889">
                <a:solidFill>
                  <a:srgbClr val="FFFFFF"/>
                </a:solidFill>
                <a:latin typeface="Clear Sans"/>
                <a:ea typeface="Clear Sans"/>
                <a:cs typeface="Clear Sans"/>
                <a:sym typeface="Clear Sans"/>
              </a:rPr>
              <a:t> Récupérer plusieurs documents (find)</a:t>
            </a:r>
          </a:p>
        </p:txBody>
      </p:sp>
      <p:sp>
        <p:nvSpPr>
          <p:cNvPr name="TextBox 15" id="15"/>
          <p:cNvSpPr txBox="true"/>
          <p:nvPr/>
        </p:nvSpPr>
        <p:spPr>
          <a:xfrm rot="0">
            <a:off x="758498" y="5900546"/>
            <a:ext cx="6230004" cy="3012694"/>
          </a:xfrm>
          <a:prstGeom prst="rect">
            <a:avLst/>
          </a:prstGeom>
        </p:spPr>
        <p:txBody>
          <a:bodyPr anchor="t" rtlCol="false" tIns="0" lIns="0" bIns="0" rIns="0">
            <a:spAutoFit/>
          </a:bodyPr>
          <a:lstStyle/>
          <a:p>
            <a:pPr algn="l" marL="0" indent="0" lvl="0">
              <a:lnSpc>
                <a:spcPts val="4045"/>
              </a:lnSpc>
              <a:spcBef>
                <a:spcPct val="0"/>
              </a:spcBef>
            </a:pPr>
            <a:r>
              <a:rPr lang="en-US" sz="2889">
                <a:solidFill>
                  <a:srgbClr val="000000"/>
                </a:solidFill>
                <a:latin typeface="Clear Sans"/>
                <a:ea typeface="Clear Sans"/>
                <a:cs typeface="Clear Sans"/>
                <a:sym typeface="Clear Sans"/>
              </a:rPr>
              <a:t>find_one() est une méthode ,elle cherche  un document unique dans une collection, et renvoie le premier document qui correspond à la requête, ou None si aucun document n'est trouvé.</a:t>
            </a:r>
          </a:p>
        </p:txBody>
      </p:sp>
      <p:sp>
        <p:nvSpPr>
          <p:cNvPr name="TextBox 16" id="16"/>
          <p:cNvSpPr txBox="true"/>
          <p:nvPr/>
        </p:nvSpPr>
        <p:spPr>
          <a:xfrm rot="0">
            <a:off x="7968822" y="4627753"/>
            <a:ext cx="7722743" cy="1329943"/>
          </a:xfrm>
          <a:prstGeom prst="rect">
            <a:avLst/>
          </a:prstGeom>
        </p:spPr>
        <p:txBody>
          <a:bodyPr anchor="t" rtlCol="false" tIns="0" lIns="0" bIns="0" rIns="0">
            <a:spAutoFit/>
          </a:bodyPr>
          <a:lstStyle/>
          <a:p>
            <a:pPr algn="l">
              <a:lnSpc>
                <a:spcPts val="2926"/>
              </a:lnSpc>
            </a:pPr>
            <a:r>
              <a:rPr lang="en-US" sz="2090">
                <a:solidFill>
                  <a:srgbClr val="FFFFFF"/>
                </a:solidFill>
                <a:latin typeface="Clear Sans"/>
                <a:ea typeface="Clear Sans"/>
                <a:cs typeface="Clear Sans"/>
                <a:sym typeface="Clear Sans"/>
              </a:rPr>
              <a:t>for commande in commandes.find({"prix": {"$gt": 50}}):  # Commandes avec prix &gt; 50</a:t>
            </a:r>
          </a:p>
          <a:p>
            <a:pPr algn="l">
              <a:lnSpc>
                <a:spcPts val="2926"/>
              </a:lnSpc>
            </a:pPr>
            <a:r>
              <a:rPr lang="en-US" sz="2090">
                <a:solidFill>
                  <a:srgbClr val="FFFFFF"/>
                </a:solidFill>
                <a:latin typeface="Clear Sans"/>
                <a:ea typeface="Clear Sans"/>
                <a:cs typeface="Clear Sans"/>
                <a:sym typeface="Clear Sans"/>
              </a:rPr>
              <a:t>    print(commande)</a:t>
            </a:r>
          </a:p>
          <a:p>
            <a:pPr algn="l" marL="0" indent="0" lvl="0">
              <a:lnSpc>
                <a:spcPts val="1666"/>
              </a:lnSpc>
              <a:spcBef>
                <a:spcPct val="0"/>
              </a:spcBef>
            </a:pPr>
          </a:p>
        </p:txBody>
      </p:sp>
      <p:sp>
        <p:nvSpPr>
          <p:cNvPr name="TextBox 17" id="17"/>
          <p:cNvSpPr txBox="true"/>
          <p:nvPr/>
        </p:nvSpPr>
        <p:spPr>
          <a:xfrm rot="0">
            <a:off x="7968822" y="6159561"/>
            <a:ext cx="6230004" cy="993394"/>
          </a:xfrm>
          <a:prstGeom prst="rect">
            <a:avLst/>
          </a:prstGeom>
        </p:spPr>
        <p:txBody>
          <a:bodyPr anchor="t" rtlCol="false" tIns="0" lIns="0" bIns="0" rIns="0">
            <a:spAutoFit/>
          </a:bodyPr>
          <a:lstStyle/>
          <a:p>
            <a:pPr algn="l" marL="0" indent="0" lvl="0">
              <a:lnSpc>
                <a:spcPts val="4045"/>
              </a:lnSpc>
              <a:spcBef>
                <a:spcPct val="0"/>
              </a:spcBef>
            </a:pPr>
            <a:r>
              <a:rPr lang="en-US" sz="2889">
                <a:solidFill>
                  <a:srgbClr val="FFFFFF"/>
                </a:solidFill>
                <a:latin typeface="Clear Sans"/>
                <a:ea typeface="Clear Sans"/>
                <a:cs typeface="Clear Sans"/>
                <a:sym typeface="Clear Sans"/>
              </a:rPr>
              <a:t>$gt est un opérateur MongoDB signifiant "greater than”</a:t>
            </a:r>
          </a:p>
        </p:txBody>
      </p:sp>
    </p:spTree>
  </p:cSld>
  <p:clrMapOvr>
    <a:masterClrMapping/>
  </p:clrMapOvr>
</p:sld>
</file>

<file path=ppt/slides/slide7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76189" y="380747"/>
            <a:ext cx="16511811" cy="756676"/>
          </a:xfrm>
          <a:prstGeom prst="rect">
            <a:avLst/>
          </a:prstGeom>
        </p:spPr>
        <p:txBody>
          <a:bodyPr anchor="t" rtlCol="false" tIns="0" lIns="0" bIns="0" rIns="0">
            <a:spAutoFit/>
          </a:bodyPr>
          <a:lstStyle/>
          <a:p>
            <a:pPr algn="l">
              <a:lnSpc>
                <a:spcPts val="5712"/>
              </a:lnSpc>
            </a:pPr>
            <a:r>
              <a:rPr lang="en-US" sz="5600">
                <a:solidFill>
                  <a:srgbClr val="7ED957"/>
                </a:solidFill>
                <a:latin typeface="Clear Sans"/>
                <a:ea typeface="Clear Sans"/>
                <a:cs typeface="Clear Sans"/>
                <a:sym typeface="Clear Sans"/>
              </a:rPr>
              <a:t>UPDATE - MODIFIER DES DOCUMENTS</a:t>
            </a:r>
          </a:p>
        </p:txBody>
      </p:sp>
      <p:grpSp>
        <p:nvGrpSpPr>
          <p:cNvPr name="Group 3" id="3"/>
          <p:cNvGrpSpPr/>
          <p:nvPr/>
        </p:nvGrpSpPr>
        <p:grpSpPr>
          <a:xfrm rot="0">
            <a:off x="0" y="-5473425"/>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62859" y="2884307"/>
            <a:ext cx="6886629" cy="6664808"/>
            <a:chOff x="0" y="0"/>
            <a:chExt cx="1620180" cy="1567993"/>
          </a:xfrm>
        </p:grpSpPr>
        <p:sp>
          <p:nvSpPr>
            <p:cNvPr name="Freeform 7" id="7"/>
            <p:cNvSpPr/>
            <p:nvPr/>
          </p:nvSpPr>
          <p:spPr>
            <a:xfrm flipH="false" flipV="false" rot="0">
              <a:off x="0" y="0"/>
              <a:ext cx="1620180" cy="1567993"/>
            </a:xfrm>
            <a:custGeom>
              <a:avLst/>
              <a:gdLst/>
              <a:ahLst/>
              <a:cxnLst/>
              <a:rect r="r" b="b" t="t" l="l"/>
              <a:pathLst>
                <a:path h="1567993" w="1620180">
                  <a:moveTo>
                    <a:pt x="0" y="0"/>
                  </a:moveTo>
                  <a:lnTo>
                    <a:pt x="1620180" y="0"/>
                  </a:lnTo>
                  <a:lnTo>
                    <a:pt x="1620180" y="1567993"/>
                  </a:lnTo>
                  <a:lnTo>
                    <a:pt x="0" y="1567993"/>
                  </a:lnTo>
                  <a:close/>
                </a:path>
              </a:pathLst>
            </a:custGeom>
            <a:solidFill>
              <a:srgbClr val="7ED957"/>
            </a:solidFill>
          </p:spPr>
        </p:sp>
        <p:sp>
          <p:nvSpPr>
            <p:cNvPr name="TextBox 8" id="8"/>
            <p:cNvSpPr txBox="true"/>
            <p:nvPr/>
          </p:nvSpPr>
          <p:spPr>
            <a:xfrm>
              <a:off x="0" y="-47625"/>
              <a:ext cx="1620180" cy="1615618"/>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28700" y="4185214"/>
            <a:ext cx="5689600" cy="2368935"/>
          </a:xfrm>
          <a:prstGeom prst="rect">
            <a:avLst/>
          </a:prstGeom>
        </p:spPr>
        <p:txBody>
          <a:bodyPr anchor="t" rtlCol="false" tIns="0" lIns="0" bIns="0" rIns="0">
            <a:spAutoFit/>
          </a:bodyPr>
          <a:lstStyle/>
          <a:p>
            <a:pPr algn="l">
              <a:lnSpc>
                <a:spcPts val="3491"/>
              </a:lnSpc>
            </a:pPr>
            <a:r>
              <a:rPr lang="en-US" sz="2494" b="true">
                <a:solidFill>
                  <a:srgbClr val="000000"/>
                </a:solidFill>
                <a:latin typeface="Clear Sans Bold"/>
                <a:ea typeface="Clear Sans Bold"/>
                <a:cs typeface="Clear Sans Bold"/>
                <a:sym typeface="Clear Sans Bold"/>
              </a:rPr>
              <a:t>result =commandes.update_one(</a:t>
            </a:r>
          </a:p>
          <a:p>
            <a:pPr algn="l">
              <a:lnSpc>
                <a:spcPts val="3491"/>
              </a:lnSpc>
            </a:pPr>
            <a:r>
              <a:rPr lang="en-US" sz="2494" b="true">
                <a:solidFill>
                  <a:srgbClr val="000000"/>
                </a:solidFill>
                <a:latin typeface="Clear Sans Bold"/>
                <a:ea typeface="Clear Sans Bold"/>
                <a:cs typeface="Clear Sans Bold"/>
                <a:sym typeface="Clear Sans Bold"/>
              </a:rPr>
              <a:t>    {"client_id": 1234},  </a:t>
            </a:r>
          </a:p>
          <a:p>
            <a:pPr algn="l">
              <a:lnSpc>
                <a:spcPts val="3491"/>
              </a:lnSpc>
            </a:pPr>
            <a:r>
              <a:rPr lang="en-US" sz="2494" b="true">
                <a:solidFill>
                  <a:srgbClr val="000000"/>
                </a:solidFill>
                <a:latin typeface="Clear Sans Bold"/>
                <a:ea typeface="Clear Sans Bold"/>
                <a:cs typeface="Clear Sans Bold"/>
                <a:sym typeface="Clear Sans Bold"/>
              </a:rPr>
              <a:t>    {"$set": {"prix": 950}}  </a:t>
            </a:r>
          </a:p>
          <a:p>
            <a:pPr algn="l">
              <a:lnSpc>
                <a:spcPts val="3491"/>
              </a:lnSpc>
            </a:pPr>
            <a:r>
              <a:rPr lang="en-US" sz="2494" b="true">
                <a:solidFill>
                  <a:srgbClr val="000000"/>
                </a:solidFill>
                <a:latin typeface="Clear Sans Bold"/>
                <a:ea typeface="Clear Sans Bold"/>
                <a:cs typeface="Clear Sans Bold"/>
                <a:sym typeface="Clear Sans Bold"/>
              </a:rPr>
              <a:t>)</a:t>
            </a:r>
          </a:p>
          <a:p>
            <a:pPr algn="l">
              <a:lnSpc>
                <a:spcPts val="3491"/>
              </a:lnSpc>
            </a:pPr>
            <a:r>
              <a:rPr lang="en-US" sz="2494" b="true">
                <a:solidFill>
                  <a:srgbClr val="000000"/>
                </a:solidFill>
                <a:latin typeface="Clear Sans Bold"/>
                <a:ea typeface="Clear Sans Bold"/>
                <a:cs typeface="Clear Sans Bold"/>
                <a:sym typeface="Clear Sans Bold"/>
              </a:rPr>
              <a:t>print(result.modified_count)</a:t>
            </a:r>
          </a:p>
          <a:p>
            <a:pPr algn="l" marL="0" indent="0" lvl="0">
              <a:lnSpc>
                <a:spcPts val="1246"/>
              </a:lnSpc>
              <a:spcBef>
                <a:spcPct val="0"/>
              </a:spcBef>
            </a:pPr>
          </a:p>
        </p:txBody>
      </p:sp>
      <p:sp>
        <p:nvSpPr>
          <p:cNvPr name="TextBox 10" id="10"/>
          <p:cNvSpPr txBox="true"/>
          <p:nvPr/>
        </p:nvSpPr>
        <p:spPr>
          <a:xfrm rot="0">
            <a:off x="1028700" y="3229612"/>
            <a:ext cx="6231133" cy="750815"/>
          </a:xfrm>
          <a:prstGeom prst="rect">
            <a:avLst/>
          </a:prstGeom>
        </p:spPr>
        <p:txBody>
          <a:bodyPr anchor="t" rtlCol="false" tIns="0" lIns="0" bIns="0" rIns="0">
            <a:spAutoFit/>
          </a:bodyPr>
          <a:lstStyle/>
          <a:p>
            <a:pPr algn="l">
              <a:lnSpc>
                <a:spcPts val="2900"/>
              </a:lnSpc>
            </a:pPr>
            <a:r>
              <a:rPr lang="en-US" sz="2844">
                <a:solidFill>
                  <a:srgbClr val="FFFFFF"/>
                </a:solidFill>
                <a:latin typeface="Clear Sans"/>
                <a:ea typeface="Clear Sans"/>
                <a:cs typeface="Clear Sans"/>
                <a:sym typeface="Clear Sans"/>
              </a:rPr>
              <a:t>MODIFIER UN SEUL DOCUMENT (UPDATE_ONE)</a:t>
            </a:r>
          </a:p>
        </p:txBody>
      </p:sp>
      <p:grpSp>
        <p:nvGrpSpPr>
          <p:cNvPr name="Group 11" id="11"/>
          <p:cNvGrpSpPr/>
          <p:nvPr/>
        </p:nvGrpSpPr>
        <p:grpSpPr>
          <a:xfrm rot="0">
            <a:off x="7549488" y="2884307"/>
            <a:ext cx="8561412" cy="6664808"/>
            <a:chOff x="0" y="0"/>
            <a:chExt cx="2014197" cy="1567993"/>
          </a:xfrm>
        </p:grpSpPr>
        <p:sp>
          <p:nvSpPr>
            <p:cNvPr name="Freeform 12" id="12"/>
            <p:cNvSpPr/>
            <p:nvPr/>
          </p:nvSpPr>
          <p:spPr>
            <a:xfrm flipH="false" flipV="false" rot="0">
              <a:off x="0" y="0"/>
              <a:ext cx="2014197" cy="1567993"/>
            </a:xfrm>
            <a:custGeom>
              <a:avLst/>
              <a:gdLst/>
              <a:ahLst/>
              <a:cxnLst/>
              <a:rect r="r" b="b" t="t" l="l"/>
              <a:pathLst>
                <a:path h="1567993" w="2014197">
                  <a:moveTo>
                    <a:pt x="0" y="0"/>
                  </a:moveTo>
                  <a:lnTo>
                    <a:pt x="2014197" y="0"/>
                  </a:lnTo>
                  <a:lnTo>
                    <a:pt x="2014197" y="1567993"/>
                  </a:lnTo>
                  <a:lnTo>
                    <a:pt x="0" y="1567993"/>
                  </a:lnTo>
                  <a:close/>
                </a:path>
              </a:pathLst>
            </a:custGeom>
            <a:solidFill>
              <a:srgbClr val="000000"/>
            </a:solidFill>
          </p:spPr>
        </p:sp>
        <p:sp>
          <p:nvSpPr>
            <p:cNvPr name="TextBox 13" id="13"/>
            <p:cNvSpPr txBox="true"/>
            <p:nvPr/>
          </p:nvSpPr>
          <p:spPr>
            <a:xfrm>
              <a:off x="0" y="-47625"/>
              <a:ext cx="2014197" cy="1615618"/>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7562983" y="2950330"/>
            <a:ext cx="8904495" cy="2003044"/>
          </a:xfrm>
          <a:prstGeom prst="rect">
            <a:avLst/>
          </a:prstGeom>
        </p:spPr>
        <p:txBody>
          <a:bodyPr anchor="t" rtlCol="false" tIns="0" lIns="0" bIns="0" rIns="0">
            <a:spAutoFit/>
          </a:bodyPr>
          <a:lstStyle/>
          <a:p>
            <a:pPr algn="l">
              <a:lnSpc>
                <a:spcPts val="4045"/>
              </a:lnSpc>
            </a:pPr>
            <a:r>
              <a:rPr lang="en-US" sz="2889">
                <a:solidFill>
                  <a:srgbClr val="FFFFFF"/>
                </a:solidFill>
                <a:latin typeface="Clear Sans"/>
                <a:ea typeface="Clear Sans"/>
                <a:cs typeface="Clear Sans"/>
                <a:sym typeface="Clear Sans"/>
              </a:rPr>
              <a:t> Modifier plusieurs documents (update_many)</a:t>
            </a:r>
          </a:p>
          <a:p>
            <a:pPr algn="l">
              <a:lnSpc>
                <a:spcPts val="4045"/>
              </a:lnSpc>
            </a:pPr>
            <a:r>
              <a:rPr lang="en-US" sz="2889">
                <a:solidFill>
                  <a:srgbClr val="FFFFFF"/>
                </a:solidFill>
                <a:latin typeface="Clear Sans"/>
                <a:ea typeface="Clear Sans"/>
                <a:cs typeface="Clear Sans"/>
                <a:sym typeface="Clear Sans"/>
              </a:rPr>
              <a:t>python</a:t>
            </a:r>
          </a:p>
          <a:p>
            <a:pPr algn="l">
              <a:lnSpc>
                <a:spcPts val="4045"/>
              </a:lnSpc>
            </a:pPr>
          </a:p>
          <a:p>
            <a:pPr algn="l" marL="0" indent="0" lvl="0">
              <a:lnSpc>
                <a:spcPts val="4045"/>
              </a:lnSpc>
              <a:spcBef>
                <a:spcPct val="0"/>
              </a:spcBef>
            </a:pPr>
          </a:p>
        </p:txBody>
      </p:sp>
      <p:sp>
        <p:nvSpPr>
          <p:cNvPr name="TextBox 15" id="15"/>
          <p:cNvSpPr txBox="true"/>
          <p:nvPr/>
        </p:nvSpPr>
        <p:spPr>
          <a:xfrm rot="0">
            <a:off x="7968822" y="4185214"/>
            <a:ext cx="7722743" cy="1839213"/>
          </a:xfrm>
          <a:prstGeom prst="rect">
            <a:avLst/>
          </a:prstGeom>
        </p:spPr>
        <p:txBody>
          <a:bodyPr anchor="t" rtlCol="false" tIns="0" lIns="0" bIns="0" rIns="0">
            <a:spAutoFit/>
          </a:bodyPr>
          <a:lstStyle/>
          <a:p>
            <a:pPr algn="l">
              <a:lnSpc>
                <a:spcPts val="3206"/>
              </a:lnSpc>
            </a:pPr>
            <a:r>
              <a:rPr lang="en-US" sz="2290">
                <a:solidFill>
                  <a:srgbClr val="FFFFFF"/>
                </a:solidFill>
                <a:latin typeface="Clear Sans"/>
                <a:ea typeface="Clear Sans"/>
                <a:cs typeface="Clear Sans"/>
                <a:sym typeface="Clear Sans"/>
              </a:rPr>
              <a:t>commandes.update_many(</a:t>
            </a:r>
          </a:p>
          <a:p>
            <a:pPr algn="l">
              <a:lnSpc>
                <a:spcPts val="3206"/>
              </a:lnSpc>
            </a:pPr>
            <a:r>
              <a:rPr lang="en-US" sz="2290">
                <a:solidFill>
                  <a:srgbClr val="FFFFFF"/>
                </a:solidFill>
                <a:latin typeface="Clear Sans"/>
                <a:ea typeface="Clear Sans"/>
                <a:cs typeface="Clear Sans"/>
                <a:sym typeface="Clear Sans"/>
              </a:rPr>
              <a:t>    {"prix": {"$gt": 100}},  </a:t>
            </a:r>
          </a:p>
          <a:p>
            <a:pPr algn="l">
              <a:lnSpc>
                <a:spcPts val="3206"/>
              </a:lnSpc>
            </a:pPr>
            <a:r>
              <a:rPr lang="en-US" sz="2290">
                <a:solidFill>
                  <a:srgbClr val="FFFFFF"/>
                </a:solidFill>
                <a:latin typeface="Clear Sans"/>
                <a:ea typeface="Clear Sans"/>
                <a:cs typeface="Clear Sans"/>
                <a:sym typeface="Clear Sans"/>
              </a:rPr>
              <a:t>    {"$set": {"remise": True}}  </a:t>
            </a:r>
          </a:p>
          <a:p>
            <a:pPr algn="l">
              <a:lnSpc>
                <a:spcPts val="3206"/>
              </a:lnSpc>
            </a:pPr>
            <a:r>
              <a:rPr lang="en-US" sz="2290">
                <a:solidFill>
                  <a:srgbClr val="FFFFFF"/>
                </a:solidFill>
                <a:latin typeface="Clear Sans"/>
                <a:ea typeface="Clear Sans"/>
                <a:cs typeface="Clear Sans"/>
                <a:sym typeface="Clear Sans"/>
              </a:rPr>
              <a:t>)</a:t>
            </a:r>
          </a:p>
          <a:p>
            <a:pPr algn="l" marL="0" indent="0" lvl="0">
              <a:lnSpc>
                <a:spcPts val="1946"/>
              </a:lnSpc>
              <a:spcBef>
                <a:spcPct val="0"/>
              </a:spcBef>
            </a:pPr>
          </a:p>
        </p:txBody>
      </p:sp>
      <p:sp>
        <p:nvSpPr>
          <p:cNvPr name="TextBox 16" id="16"/>
          <p:cNvSpPr txBox="true"/>
          <p:nvPr/>
        </p:nvSpPr>
        <p:spPr>
          <a:xfrm rot="0">
            <a:off x="725551" y="7255256"/>
            <a:ext cx="6837432" cy="2003044"/>
          </a:xfrm>
          <a:prstGeom prst="rect">
            <a:avLst/>
          </a:prstGeom>
        </p:spPr>
        <p:txBody>
          <a:bodyPr anchor="t" rtlCol="false" tIns="0" lIns="0" bIns="0" rIns="0">
            <a:spAutoFit/>
          </a:bodyPr>
          <a:lstStyle/>
          <a:p>
            <a:pPr algn="l">
              <a:lnSpc>
                <a:spcPts val="4045"/>
              </a:lnSpc>
            </a:pPr>
            <a:r>
              <a:rPr lang="en-US" sz="2889">
                <a:solidFill>
                  <a:srgbClr val="FFFFFF"/>
                </a:solidFill>
                <a:latin typeface="Clear Sans"/>
                <a:ea typeface="Clear Sans"/>
                <a:cs typeface="Clear Sans"/>
                <a:sym typeface="Clear Sans"/>
              </a:rPr>
              <a:t>{"client_id": 1234} determine le </a:t>
            </a:r>
          </a:p>
          <a:p>
            <a:pPr algn="l">
              <a:lnSpc>
                <a:spcPts val="4045"/>
              </a:lnSpc>
            </a:pPr>
            <a:r>
              <a:rPr lang="en-US" sz="2889">
                <a:solidFill>
                  <a:srgbClr val="FFFFFF"/>
                </a:solidFill>
                <a:latin typeface="Clear Sans"/>
                <a:ea typeface="Clear Sans"/>
                <a:cs typeface="Clear Sans"/>
                <a:sym typeface="Clear Sans"/>
              </a:rPr>
              <a:t>document qu’on veut mettre à jour</a:t>
            </a:r>
          </a:p>
          <a:p>
            <a:pPr algn="l" marL="0" indent="0" lvl="0">
              <a:lnSpc>
                <a:spcPts val="4045"/>
              </a:lnSpc>
              <a:spcBef>
                <a:spcPct val="0"/>
              </a:spcBef>
            </a:pPr>
            <a:r>
              <a:rPr lang="en-US" sz="2889">
                <a:solidFill>
                  <a:srgbClr val="FFFFFF"/>
                </a:solidFill>
                <a:latin typeface="Clear Sans"/>
                <a:ea typeface="Clear Sans"/>
                <a:cs typeface="Clear Sans"/>
                <a:sym typeface="Clear Sans"/>
              </a:rPr>
              <a:t>$set est une opération de mise à jour dans MongoDB .</a:t>
            </a:r>
          </a:p>
        </p:txBody>
      </p:sp>
      <p:sp>
        <p:nvSpPr>
          <p:cNvPr name="TextBox 17" id="17"/>
          <p:cNvSpPr txBox="true"/>
          <p:nvPr/>
        </p:nvSpPr>
        <p:spPr>
          <a:xfrm rot="0">
            <a:off x="7729542" y="6159561"/>
            <a:ext cx="8904495" cy="2507869"/>
          </a:xfrm>
          <a:prstGeom prst="rect">
            <a:avLst/>
          </a:prstGeom>
        </p:spPr>
        <p:txBody>
          <a:bodyPr anchor="t" rtlCol="false" tIns="0" lIns="0" bIns="0" rIns="0">
            <a:spAutoFit/>
          </a:bodyPr>
          <a:lstStyle/>
          <a:p>
            <a:pPr algn="l">
              <a:lnSpc>
                <a:spcPts val="4045"/>
              </a:lnSpc>
            </a:pPr>
            <a:r>
              <a:rPr lang="en-US" sz="2889">
                <a:solidFill>
                  <a:srgbClr val="FFFFFF"/>
                </a:solidFill>
                <a:latin typeface="Clear Sans"/>
                <a:ea typeface="Clear Sans"/>
                <a:cs typeface="Clear Sans"/>
                <a:sym typeface="Clear Sans"/>
              </a:rPr>
              <a:t> $gt est un opérateur MongoDB signifiant "greater than”</a:t>
            </a:r>
          </a:p>
          <a:p>
            <a:pPr algn="l">
              <a:lnSpc>
                <a:spcPts val="4045"/>
              </a:lnSpc>
            </a:pPr>
            <a:r>
              <a:rPr lang="en-US" sz="2889">
                <a:solidFill>
                  <a:srgbClr val="FFFFFF"/>
                </a:solidFill>
                <a:latin typeface="Clear Sans"/>
                <a:ea typeface="Clear Sans"/>
                <a:cs typeface="Clear Sans"/>
                <a:sym typeface="Clear Sans"/>
              </a:rPr>
              <a:t>{"prix": {"$gt": 100}}) : Sélectionne tous les documents où le champ prix est supérieur à 100</a:t>
            </a:r>
          </a:p>
          <a:p>
            <a:pPr algn="l" marL="0" indent="0" lvl="0">
              <a:lnSpc>
                <a:spcPts val="4045"/>
              </a:lnSpc>
              <a:spcBef>
                <a:spcPct val="0"/>
              </a:spcBef>
            </a:pPr>
          </a:p>
        </p:txBody>
      </p:sp>
    </p:spTree>
  </p:cSld>
  <p:clrMapOvr>
    <a:masterClrMapping/>
  </p:clrMapOvr>
</p:sld>
</file>

<file path=ppt/slides/slide7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76189" y="380747"/>
            <a:ext cx="16511811" cy="756676"/>
          </a:xfrm>
          <a:prstGeom prst="rect">
            <a:avLst/>
          </a:prstGeom>
        </p:spPr>
        <p:txBody>
          <a:bodyPr anchor="t" rtlCol="false" tIns="0" lIns="0" bIns="0" rIns="0">
            <a:spAutoFit/>
          </a:bodyPr>
          <a:lstStyle/>
          <a:p>
            <a:pPr algn="l">
              <a:lnSpc>
                <a:spcPts val="5712"/>
              </a:lnSpc>
            </a:pPr>
            <a:r>
              <a:rPr lang="en-US" sz="5600">
                <a:solidFill>
                  <a:srgbClr val="7ED957"/>
                </a:solidFill>
                <a:latin typeface="Clear Sans"/>
                <a:ea typeface="Clear Sans"/>
                <a:cs typeface="Clear Sans"/>
                <a:sym typeface="Clear Sans"/>
              </a:rPr>
              <a:t> DELETE - SUPPRIMER DES DOCUMENTS</a:t>
            </a:r>
          </a:p>
        </p:txBody>
      </p:sp>
      <p:grpSp>
        <p:nvGrpSpPr>
          <p:cNvPr name="Group 3" id="3"/>
          <p:cNvGrpSpPr/>
          <p:nvPr/>
        </p:nvGrpSpPr>
        <p:grpSpPr>
          <a:xfrm rot="0">
            <a:off x="0" y="-5473425"/>
            <a:ext cx="1424113" cy="7843382"/>
            <a:chOff x="0" y="0"/>
            <a:chExt cx="375075" cy="2065747"/>
          </a:xfrm>
        </p:grpSpPr>
        <p:sp>
          <p:nvSpPr>
            <p:cNvPr name="Freeform 4" id="4"/>
            <p:cNvSpPr/>
            <p:nvPr/>
          </p:nvSpPr>
          <p:spPr>
            <a:xfrm flipH="false" flipV="false" rot="0">
              <a:off x="0" y="0"/>
              <a:ext cx="375075" cy="2065747"/>
            </a:xfrm>
            <a:custGeom>
              <a:avLst/>
              <a:gdLst/>
              <a:ahLst/>
              <a:cxnLst/>
              <a:rect r="r" b="b" t="t" l="l"/>
              <a:pathLst>
                <a:path h="2065747" w="375075">
                  <a:moveTo>
                    <a:pt x="0" y="0"/>
                  </a:moveTo>
                  <a:lnTo>
                    <a:pt x="375075" y="0"/>
                  </a:lnTo>
                  <a:lnTo>
                    <a:pt x="375075" y="2065747"/>
                  </a:lnTo>
                  <a:lnTo>
                    <a:pt x="0" y="2065747"/>
                  </a:lnTo>
                  <a:close/>
                </a:path>
              </a:pathLst>
            </a:custGeom>
            <a:solidFill>
              <a:srgbClr val="7ED957"/>
            </a:solidFill>
          </p:spPr>
        </p:sp>
        <p:sp>
          <p:nvSpPr>
            <p:cNvPr name="TextBox 5" id="5"/>
            <p:cNvSpPr txBox="true"/>
            <p:nvPr/>
          </p:nvSpPr>
          <p:spPr>
            <a:xfrm>
              <a:off x="0" y="-47625"/>
              <a:ext cx="375075" cy="2113372"/>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62859" y="2884307"/>
            <a:ext cx="6886629" cy="6664808"/>
            <a:chOff x="0" y="0"/>
            <a:chExt cx="1620180" cy="1567993"/>
          </a:xfrm>
        </p:grpSpPr>
        <p:sp>
          <p:nvSpPr>
            <p:cNvPr name="Freeform 7" id="7"/>
            <p:cNvSpPr/>
            <p:nvPr/>
          </p:nvSpPr>
          <p:spPr>
            <a:xfrm flipH="false" flipV="false" rot="0">
              <a:off x="0" y="0"/>
              <a:ext cx="1620180" cy="1567993"/>
            </a:xfrm>
            <a:custGeom>
              <a:avLst/>
              <a:gdLst/>
              <a:ahLst/>
              <a:cxnLst/>
              <a:rect r="r" b="b" t="t" l="l"/>
              <a:pathLst>
                <a:path h="1567993" w="1620180">
                  <a:moveTo>
                    <a:pt x="0" y="0"/>
                  </a:moveTo>
                  <a:lnTo>
                    <a:pt x="1620180" y="0"/>
                  </a:lnTo>
                  <a:lnTo>
                    <a:pt x="1620180" y="1567993"/>
                  </a:lnTo>
                  <a:lnTo>
                    <a:pt x="0" y="1567993"/>
                  </a:lnTo>
                  <a:close/>
                </a:path>
              </a:pathLst>
            </a:custGeom>
            <a:solidFill>
              <a:srgbClr val="7ED957"/>
            </a:solidFill>
          </p:spPr>
        </p:sp>
        <p:sp>
          <p:nvSpPr>
            <p:cNvPr name="TextBox 8" id="8"/>
            <p:cNvSpPr txBox="true"/>
            <p:nvPr/>
          </p:nvSpPr>
          <p:spPr>
            <a:xfrm>
              <a:off x="0" y="-47625"/>
              <a:ext cx="1620180" cy="1615618"/>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845779" y="4632956"/>
            <a:ext cx="6520788" cy="1508550"/>
          </a:xfrm>
          <a:prstGeom prst="rect">
            <a:avLst/>
          </a:prstGeom>
        </p:spPr>
        <p:txBody>
          <a:bodyPr anchor="t" rtlCol="false" tIns="0" lIns="0" bIns="0" rIns="0">
            <a:spAutoFit/>
          </a:bodyPr>
          <a:lstStyle/>
          <a:p>
            <a:pPr algn="l">
              <a:lnSpc>
                <a:spcPts val="3684"/>
              </a:lnSpc>
            </a:pPr>
            <a:r>
              <a:rPr lang="en-US" sz="2631" b="true">
                <a:solidFill>
                  <a:srgbClr val="000000"/>
                </a:solidFill>
                <a:latin typeface="Clear Sans Bold"/>
                <a:ea typeface="Clear Sans Bold"/>
                <a:cs typeface="Clear Sans Bold"/>
                <a:sym typeface="Clear Sans Bold"/>
              </a:rPr>
              <a:t>commandes.delete_one({"client_id": 1237})  </a:t>
            </a:r>
          </a:p>
          <a:p>
            <a:pPr algn="l">
              <a:lnSpc>
                <a:spcPts val="3684"/>
              </a:lnSpc>
            </a:pPr>
            <a:r>
              <a:rPr lang="en-US" sz="2631" b="true">
                <a:solidFill>
                  <a:srgbClr val="000000"/>
                </a:solidFill>
                <a:latin typeface="Clear Sans Bold"/>
                <a:ea typeface="Clear Sans Bold"/>
                <a:cs typeface="Clear Sans Bold"/>
                <a:sym typeface="Clear Sans Bold"/>
              </a:rPr>
              <a:t>Supprime une seule commande</a:t>
            </a:r>
          </a:p>
          <a:p>
            <a:pPr algn="l" marL="0" indent="0" lvl="0">
              <a:lnSpc>
                <a:spcPts val="990"/>
              </a:lnSpc>
              <a:spcBef>
                <a:spcPct val="0"/>
              </a:spcBef>
            </a:pPr>
          </a:p>
        </p:txBody>
      </p:sp>
      <p:sp>
        <p:nvSpPr>
          <p:cNvPr name="TextBox 10" id="10"/>
          <p:cNvSpPr txBox="true"/>
          <p:nvPr/>
        </p:nvSpPr>
        <p:spPr>
          <a:xfrm rot="0">
            <a:off x="1028700" y="3229612"/>
            <a:ext cx="6231133" cy="750815"/>
          </a:xfrm>
          <a:prstGeom prst="rect">
            <a:avLst/>
          </a:prstGeom>
        </p:spPr>
        <p:txBody>
          <a:bodyPr anchor="t" rtlCol="false" tIns="0" lIns="0" bIns="0" rIns="0">
            <a:spAutoFit/>
          </a:bodyPr>
          <a:lstStyle/>
          <a:p>
            <a:pPr algn="l">
              <a:lnSpc>
                <a:spcPts val="2900"/>
              </a:lnSpc>
            </a:pPr>
            <a:r>
              <a:rPr lang="en-US" sz="2844">
                <a:solidFill>
                  <a:srgbClr val="FFFFFF"/>
                </a:solidFill>
                <a:latin typeface="Clear Sans"/>
                <a:ea typeface="Clear Sans"/>
                <a:cs typeface="Clear Sans"/>
                <a:sym typeface="Clear Sans"/>
              </a:rPr>
              <a:t>SUPPRIMER UN DOCUMENT (DELETE_ONE)</a:t>
            </a:r>
          </a:p>
        </p:txBody>
      </p:sp>
      <p:grpSp>
        <p:nvGrpSpPr>
          <p:cNvPr name="Group 11" id="11"/>
          <p:cNvGrpSpPr/>
          <p:nvPr/>
        </p:nvGrpSpPr>
        <p:grpSpPr>
          <a:xfrm rot="0">
            <a:off x="7549488" y="2884307"/>
            <a:ext cx="8561412" cy="6664808"/>
            <a:chOff x="0" y="0"/>
            <a:chExt cx="2014197" cy="1567993"/>
          </a:xfrm>
        </p:grpSpPr>
        <p:sp>
          <p:nvSpPr>
            <p:cNvPr name="Freeform 12" id="12"/>
            <p:cNvSpPr/>
            <p:nvPr/>
          </p:nvSpPr>
          <p:spPr>
            <a:xfrm flipH="false" flipV="false" rot="0">
              <a:off x="0" y="0"/>
              <a:ext cx="2014197" cy="1567993"/>
            </a:xfrm>
            <a:custGeom>
              <a:avLst/>
              <a:gdLst/>
              <a:ahLst/>
              <a:cxnLst/>
              <a:rect r="r" b="b" t="t" l="l"/>
              <a:pathLst>
                <a:path h="1567993" w="2014197">
                  <a:moveTo>
                    <a:pt x="0" y="0"/>
                  </a:moveTo>
                  <a:lnTo>
                    <a:pt x="2014197" y="0"/>
                  </a:lnTo>
                  <a:lnTo>
                    <a:pt x="2014197" y="1567993"/>
                  </a:lnTo>
                  <a:lnTo>
                    <a:pt x="0" y="1567993"/>
                  </a:lnTo>
                  <a:close/>
                </a:path>
              </a:pathLst>
            </a:custGeom>
            <a:solidFill>
              <a:srgbClr val="000000"/>
            </a:solidFill>
          </p:spPr>
        </p:sp>
        <p:sp>
          <p:nvSpPr>
            <p:cNvPr name="TextBox 13" id="13"/>
            <p:cNvSpPr txBox="true"/>
            <p:nvPr/>
          </p:nvSpPr>
          <p:spPr>
            <a:xfrm>
              <a:off x="0" y="-47625"/>
              <a:ext cx="2014197" cy="1615618"/>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8019521" y="3134362"/>
            <a:ext cx="6230004" cy="4527169"/>
          </a:xfrm>
          <a:prstGeom prst="rect">
            <a:avLst/>
          </a:prstGeom>
        </p:spPr>
        <p:txBody>
          <a:bodyPr anchor="t" rtlCol="false" tIns="0" lIns="0" bIns="0" rIns="0">
            <a:spAutoFit/>
          </a:bodyPr>
          <a:lstStyle/>
          <a:p>
            <a:pPr algn="l">
              <a:lnSpc>
                <a:spcPts val="4045"/>
              </a:lnSpc>
            </a:pPr>
            <a:r>
              <a:rPr lang="en-US" sz="2889">
                <a:solidFill>
                  <a:srgbClr val="FFFFFF"/>
                </a:solidFill>
                <a:latin typeface="Clear Sans"/>
                <a:ea typeface="Clear Sans"/>
                <a:cs typeface="Clear Sans"/>
                <a:sym typeface="Clear Sans"/>
              </a:rPr>
              <a:t>Supprimer plusieurs documents (delete_many)</a:t>
            </a:r>
          </a:p>
          <a:p>
            <a:pPr algn="l">
              <a:lnSpc>
                <a:spcPts val="4045"/>
              </a:lnSpc>
            </a:pPr>
          </a:p>
          <a:p>
            <a:pPr algn="l">
              <a:lnSpc>
                <a:spcPts val="4045"/>
              </a:lnSpc>
            </a:pPr>
          </a:p>
          <a:p>
            <a:pPr algn="l">
              <a:lnSpc>
                <a:spcPts val="4045"/>
              </a:lnSpc>
            </a:pPr>
            <a:r>
              <a:rPr lang="en-US" sz="2889">
                <a:solidFill>
                  <a:srgbClr val="FFFFFF"/>
                </a:solidFill>
                <a:latin typeface="Clear Sans"/>
                <a:ea typeface="Clear Sans"/>
                <a:cs typeface="Clear Sans"/>
                <a:sym typeface="Clear Sans"/>
              </a:rPr>
              <a:t>commandes.delete_many({"prix": {"$lt": 50}})  </a:t>
            </a:r>
          </a:p>
          <a:p>
            <a:pPr algn="l">
              <a:lnSpc>
                <a:spcPts val="4045"/>
              </a:lnSpc>
            </a:pPr>
            <a:r>
              <a:rPr lang="en-US" sz="2889">
                <a:solidFill>
                  <a:srgbClr val="FFFFFF"/>
                </a:solidFill>
                <a:latin typeface="Clear Sans"/>
                <a:ea typeface="Clear Sans"/>
                <a:cs typeface="Clear Sans"/>
                <a:sym typeface="Clear Sans"/>
              </a:rPr>
              <a:t> Supprime toutes les commandes à prix &lt; 50</a:t>
            </a:r>
          </a:p>
          <a:p>
            <a:pPr algn="l" marL="0" indent="0" lvl="0">
              <a:lnSpc>
                <a:spcPts val="4045"/>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34320"/>
            <a:ext cx="18288000" cy="10252680"/>
          </a:xfrm>
          <a:custGeom>
            <a:avLst/>
            <a:gdLst/>
            <a:ahLst/>
            <a:cxnLst/>
            <a:rect r="r" b="b" t="t" l="l"/>
            <a:pathLst>
              <a:path h="10252680" w="18288000">
                <a:moveTo>
                  <a:pt x="0" y="0"/>
                </a:moveTo>
                <a:lnTo>
                  <a:pt x="18288000" y="0"/>
                </a:lnTo>
                <a:lnTo>
                  <a:pt x="18288000" y="10252680"/>
                </a:lnTo>
                <a:lnTo>
                  <a:pt x="0" y="10252680"/>
                </a:lnTo>
                <a:lnTo>
                  <a:pt x="0" y="0"/>
                </a:lnTo>
                <a:close/>
              </a:path>
            </a:pathLst>
          </a:custGeom>
          <a:blipFill>
            <a:blip r:embed="rId2"/>
            <a:stretch>
              <a:fillRect l="-167" t="0" r="-167" b="0"/>
            </a:stretch>
          </a:blipFill>
        </p:spPr>
      </p:sp>
    </p:spTree>
  </p:cSld>
  <p:clrMapOvr>
    <a:masterClrMapping/>
  </p:clrMapOvr>
</p:sld>
</file>

<file path=ppt/slides/slide8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685179" y="1338624"/>
            <a:ext cx="1103425" cy="2352263"/>
          </a:xfrm>
          <a:custGeom>
            <a:avLst/>
            <a:gdLst/>
            <a:ahLst/>
            <a:cxnLst/>
            <a:rect r="r" b="b" t="t" l="l"/>
            <a:pathLst>
              <a:path h="2352263" w="1103425">
                <a:moveTo>
                  <a:pt x="0" y="0"/>
                </a:moveTo>
                <a:lnTo>
                  <a:pt x="1103425" y="0"/>
                </a:lnTo>
                <a:lnTo>
                  <a:pt x="1103425" y="2352263"/>
                </a:lnTo>
                <a:lnTo>
                  <a:pt x="0" y="235226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663359" y="4471388"/>
            <a:ext cx="8961282" cy="2525452"/>
          </a:xfrm>
          <a:custGeom>
            <a:avLst/>
            <a:gdLst/>
            <a:ahLst/>
            <a:cxnLst/>
            <a:rect r="r" b="b" t="t" l="l"/>
            <a:pathLst>
              <a:path h="2525452" w="8961282">
                <a:moveTo>
                  <a:pt x="0" y="0"/>
                </a:moveTo>
                <a:lnTo>
                  <a:pt x="8961282" y="0"/>
                </a:lnTo>
                <a:lnTo>
                  <a:pt x="8961282" y="2525452"/>
                </a:lnTo>
                <a:lnTo>
                  <a:pt x="0" y="25254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7116593" y="1765884"/>
            <a:ext cx="4800892" cy="1345343"/>
          </a:xfrm>
          <a:prstGeom prst="rect">
            <a:avLst/>
          </a:prstGeom>
        </p:spPr>
        <p:txBody>
          <a:bodyPr anchor="t" rtlCol="false" tIns="0" lIns="0" bIns="0" rIns="0">
            <a:spAutoFit/>
          </a:bodyPr>
          <a:lstStyle/>
          <a:p>
            <a:pPr algn="ctr">
              <a:lnSpc>
                <a:spcPts val="10967"/>
              </a:lnSpc>
            </a:pPr>
            <a:r>
              <a:rPr lang="en-US" sz="7833" b="true">
                <a:solidFill>
                  <a:srgbClr val="599636"/>
                </a:solidFill>
                <a:latin typeface="Canva Sans Bold"/>
                <a:ea typeface="Canva Sans Bold"/>
                <a:cs typeface="Canva Sans Bold"/>
                <a:sym typeface="Canva Sans Bold"/>
              </a:rPr>
              <a:t>MongoDB</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31289"/>
            <a:ext cx="18378377" cy="10236661"/>
          </a:xfrm>
          <a:custGeom>
            <a:avLst/>
            <a:gdLst/>
            <a:ahLst/>
            <a:cxnLst/>
            <a:rect r="r" b="b" t="t" l="l"/>
            <a:pathLst>
              <a:path h="10236661" w="18378377">
                <a:moveTo>
                  <a:pt x="0" y="0"/>
                </a:moveTo>
                <a:lnTo>
                  <a:pt x="18378377" y="0"/>
                </a:lnTo>
                <a:lnTo>
                  <a:pt x="18378377" y="10236661"/>
                </a:lnTo>
                <a:lnTo>
                  <a:pt x="0" y="10236661"/>
                </a:lnTo>
                <a:lnTo>
                  <a:pt x="0"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DAGhGMuZYeo</dc:identifier>
  <dcterms:modified xsi:type="dcterms:W3CDTF">2011-08-01T06:04:30Z</dcterms:modified>
  <cp:revision>1</cp:revision>
  <dc:title>Green Modern Business Presentation</dc:title>
</cp:coreProperties>
</file>

<file path=docProps/thumbnail.jpeg>
</file>